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FC9570-B303-C430-B5AF-4831F4E0AD33}" v="398" dt="2025-02-25T08:38:20.659"/>
    <p1510:client id="{4BCAA2C4-09EC-223F-A966-3B4AA395C553}" v="4" dt="2025-02-26T08:13:11.762"/>
    <p1510:client id="{4DC657C1-7E6A-EB93-21CD-9AF4519DFA61}" v="157" dt="2025-02-24T11:22:39.622"/>
    <p1510:client id="{6CE91723-0177-06A7-E84C-91B5C5F15F4C}" v="314" dt="2025-02-25T09:45:14.930"/>
    <p1510:client id="{9E56A08C-1202-126E-D265-E67047481CBE}" v="276" dt="2025-02-25T09:02:45.873"/>
    <p1510:client id="{E7E58F50-E5B8-5B44-1311-256B1E6E029C}" v="167" dt="2025-02-24T10:59:02.694"/>
    <p1510:client id="{FFDE4CE0-BAB9-04D6-AD38-2F57B52B84BD}" v="2" dt="2025-02-25T10:18:34.7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reya Ghosh" userId="S::shreya.ghosh@sonata-software.com::b2a9f765-4610-45e3-a73e-10d2deb8cd38" providerId="AD" clId="Web-{6CE91723-0177-06A7-E84C-91B5C5F15F4C}"/>
    <pc:docChg chg="modSld">
      <pc:chgData name="Shreya Ghosh" userId="S::shreya.ghosh@sonata-software.com::b2a9f765-4610-45e3-a73e-10d2deb8cd38" providerId="AD" clId="Web-{6CE91723-0177-06A7-E84C-91B5C5F15F4C}" dt="2025-02-25T09:45:14.930" v="168" actId="20577"/>
      <pc:docMkLst>
        <pc:docMk/>
      </pc:docMkLst>
      <pc:sldChg chg="delSp modSp">
        <pc:chgData name="Shreya Ghosh" userId="S::shreya.ghosh@sonata-software.com::b2a9f765-4610-45e3-a73e-10d2deb8cd38" providerId="AD" clId="Web-{6CE91723-0177-06A7-E84C-91B5C5F15F4C}" dt="2025-02-25T09:45:14.930" v="168" actId="20577"/>
        <pc:sldMkLst>
          <pc:docMk/>
          <pc:sldMk cId="3897376852" sldId="258"/>
        </pc:sldMkLst>
        <pc:spChg chg="mod">
          <ac:chgData name="Shreya Ghosh" userId="S::shreya.ghosh@sonata-software.com::b2a9f765-4610-45e3-a73e-10d2deb8cd38" providerId="AD" clId="Web-{6CE91723-0177-06A7-E84C-91B5C5F15F4C}" dt="2025-02-25T09:39:36.684" v="129" actId="1076"/>
          <ac:spMkLst>
            <pc:docMk/>
            <pc:sldMk cId="3897376852" sldId="258"/>
            <ac:spMk id="12" creationId="{3D334026-2DA6-5A27-3D32-460B25FC8A0F}"/>
          </ac:spMkLst>
        </pc:spChg>
        <pc:spChg chg="mod">
          <ac:chgData name="Shreya Ghosh" userId="S::shreya.ghosh@sonata-software.com::b2a9f765-4610-45e3-a73e-10d2deb8cd38" providerId="AD" clId="Web-{6CE91723-0177-06A7-E84C-91B5C5F15F4C}" dt="2025-02-25T09:39:57.294" v="134" actId="1076"/>
          <ac:spMkLst>
            <pc:docMk/>
            <pc:sldMk cId="3897376852" sldId="258"/>
            <ac:spMk id="15" creationId="{EE2B13B3-B21E-0580-8BA2-7BB32946EA8C}"/>
          </ac:spMkLst>
        </pc:spChg>
        <pc:spChg chg="del">
          <ac:chgData name="Shreya Ghosh" userId="S::shreya.ghosh@sonata-software.com::b2a9f765-4610-45e3-a73e-10d2deb8cd38" providerId="AD" clId="Web-{6CE91723-0177-06A7-E84C-91B5C5F15F4C}" dt="2025-02-25T09:39:30.731" v="127"/>
          <ac:spMkLst>
            <pc:docMk/>
            <pc:sldMk cId="3897376852" sldId="258"/>
            <ac:spMk id="18" creationId="{131E7264-4C1C-30BE-FB7E-23CB81FDB9DF}"/>
          </ac:spMkLst>
        </pc:spChg>
        <pc:spChg chg="mod">
          <ac:chgData name="Shreya Ghosh" userId="S::shreya.ghosh@sonata-software.com::b2a9f765-4610-45e3-a73e-10d2deb8cd38" providerId="AD" clId="Web-{6CE91723-0177-06A7-E84C-91B5C5F15F4C}" dt="2025-02-25T09:36:14.599" v="1" actId="20577"/>
          <ac:spMkLst>
            <pc:docMk/>
            <pc:sldMk cId="3897376852" sldId="258"/>
            <ac:spMk id="24" creationId="{EAF9020D-0286-167A-260B-991CCD3FB88C}"/>
          </ac:spMkLst>
        </pc:spChg>
        <pc:spChg chg="mod">
          <ac:chgData name="Shreya Ghosh" userId="S::shreya.ghosh@sonata-software.com::b2a9f765-4610-45e3-a73e-10d2deb8cd38" providerId="AD" clId="Web-{6CE91723-0177-06A7-E84C-91B5C5F15F4C}" dt="2025-02-25T09:42:08.642" v="153" actId="20577"/>
          <ac:spMkLst>
            <pc:docMk/>
            <pc:sldMk cId="3897376852" sldId="258"/>
            <ac:spMk id="27" creationId="{C83B5CE8-84AB-DA9F-9436-564D7355A278}"/>
          </ac:spMkLst>
        </pc:spChg>
        <pc:spChg chg="mod">
          <ac:chgData name="Shreya Ghosh" userId="S::shreya.ghosh@sonata-software.com::b2a9f765-4610-45e3-a73e-10d2deb8cd38" providerId="AD" clId="Web-{6CE91723-0177-06A7-E84C-91B5C5F15F4C}" dt="2025-02-25T09:45:14.930" v="168" actId="20577"/>
          <ac:spMkLst>
            <pc:docMk/>
            <pc:sldMk cId="3897376852" sldId="258"/>
            <ac:spMk id="29" creationId="{5C138AAC-6904-CD46-393F-2B1653E2ED7A}"/>
          </ac:spMkLst>
        </pc:spChg>
        <pc:spChg chg="mod">
          <ac:chgData name="Shreya Ghosh" userId="S::shreya.ghosh@sonata-software.com::b2a9f765-4610-45e3-a73e-10d2deb8cd38" providerId="AD" clId="Web-{6CE91723-0177-06A7-E84C-91B5C5F15F4C}" dt="2025-02-25T09:36:23.803" v="3" actId="20577"/>
          <ac:spMkLst>
            <pc:docMk/>
            <pc:sldMk cId="3897376852" sldId="258"/>
            <ac:spMk id="31" creationId="{F1E6C734-82A9-404E-E9D3-F214976A5326}"/>
          </ac:spMkLst>
        </pc:spChg>
        <pc:spChg chg="mod">
          <ac:chgData name="Shreya Ghosh" userId="S::shreya.ghosh@sonata-software.com::b2a9f765-4610-45e3-a73e-10d2deb8cd38" providerId="AD" clId="Web-{6CE91723-0177-06A7-E84C-91B5C5F15F4C}" dt="2025-02-25T09:36:38.506" v="25" actId="20577"/>
          <ac:spMkLst>
            <pc:docMk/>
            <pc:sldMk cId="3897376852" sldId="258"/>
            <ac:spMk id="37" creationId="{B3412030-E8D6-BFD1-F271-A2380EFBB5F8}"/>
          </ac:spMkLst>
        </pc:spChg>
        <pc:spChg chg="mod">
          <ac:chgData name="Shreya Ghosh" userId="S::shreya.ghosh@sonata-software.com::b2a9f765-4610-45e3-a73e-10d2deb8cd38" providerId="AD" clId="Web-{6CE91723-0177-06A7-E84C-91B5C5F15F4C}" dt="2025-02-25T09:36:28.272" v="15" actId="20577"/>
          <ac:spMkLst>
            <pc:docMk/>
            <pc:sldMk cId="3897376852" sldId="258"/>
            <ac:spMk id="41" creationId="{F03213EF-BAA7-6750-66A9-C777098DF369}"/>
          </ac:spMkLst>
        </pc:spChg>
        <pc:spChg chg="mod">
          <ac:chgData name="Shreya Ghosh" userId="S::shreya.ghosh@sonata-software.com::b2a9f765-4610-45e3-a73e-10d2deb8cd38" providerId="AD" clId="Web-{6CE91723-0177-06A7-E84C-91B5C5F15F4C}" dt="2025-02-25T09:36:47.366" v="42" actId="20577"/>
          <ac:spMkLst>
            <pc:docMk/>
            <pc:sldMk cId="3897376852" sldId="258"/>
            <ac:spMk id="45" creationId="{EEA6CA99-11C2-7DF8-CA98-4C64ABC934A7}"/>
          </ac:spMkLst>
        </pc:spChg>
        <pc:spChg chg="mod">
          <ac:chgData name="Shreya Ghosh" userId="S::shreya.ghosh@sonata-software.com::b2a9f765-4610-45e3-a73e-10d2deb8cd38" providerId="AD" clId="Web-{6CE91723-0177-06A7-E84C-91B5C5F15F4C}" dt="2025-02-25T09:37:02.789" v="70" actId="20577"/>
          <ac:spMkLst>
            <pc:docMk/>
            <pc:sldMk cId="3897376852" sldId="258"/>
            <ac:spMk id="47" creationId="{A120C788-A9AF-C034-21DE-20304E56B598}"/>
          </ac:spMkLst>
        </pc:spChg>
        <pc:spChg chg="del mod">
          <ac:chgData name="Shreya Ghosh" userId="S::shreya.ghosh@sonata-software.com::b2a9f765-4610-45e3-a73e-10d2deb8cd38" providerId="AD" clId="Web-{6CE91723-0177-06A7-E84C-91B5C5F15F4C}" dt="2025-02-25T09:37:48.649" v="113"/>
          <ac:spMkLst>
            <pc:docMk/>
            <pc:sldMk cId="3897376852" sldId="258"/>
            <ac:spMk id="49" creationId="{DD023851-1325-AF7E-1EB3-EBF6E99FB214}"/>
          </ac:spMkLst>
        </pc:spChg>
        <pc:spChg chg="del mod">
          <ac:chgData name="Shreya Ghosh" userId="S::shreya.ghosh@sonata-software.com::b2a9f765-4610-45e3-a73e-10d2deb8cd38" providerId="AD" clId="Web-{6CE91723-0177-06A7-E84C-91B5C5F15F4C}" dt="2025-02-25T09:37:43.165" v="112"/>
          <ac:spMkLst>
            <pc:docMk/>
            <pc:sldMk cId="3897376852" sldId="258"/>
            <ac:spMk id="58" creationId="{68D12209-0C1A-B065-0935-26707DB4C446}"/>
          </ac:spMkLst>
        </pc:spChg>
        <pc:spChg chg="mod">
          <ac:chgData name="Shreya Ghosh" userId="S::shreya.ghosh@sonata-software.com::b2a9f765-4610-45e3-a73e-10d2deb8cd38" providerId="AD" clId="Web-{6CE91723-0177-06A7-E84C-91B5C5F15F4C}" dt="2025-02-25T09:36:53.038" v="49" actId="20577"/>
          <ac:spMkLst>
            <pc:docMk/>
            <pc:sldMk cId="3897376852" sldId="258"/>
            <ac:spMk id="60" creationId="{ECDA0EB2-701F-011E-05AF-AD2DA52D0B13}"/>
          </ac:spMkLst>
        </pc:spChg>
        <pc:spChg chg="mod">
          <ac:chgData name="Shreya Ghosh" userId="S::shreya.ghosh@sonata-software.com::b2a9f765-4610-45e3-a73e-10d2deb8cd38" providerId="AD" clId="Web-{6CE91723-0177-06A7-E84C-91B5C5F15F4C}" dt="2025-02-25T09:37:12.617" v="88" actId="20577"/>
          <ac:spMkLst>
            <pc:docMk/>
            <pc:sldMk cId="3897376852" sldId="258"/>
            <ac:spMk id="63" creationId="{AC6A655B-82A6-5946-BC9A-90F79C14021E}"/>
          </ac:spMkLst>
        </pc:spChg>
        <pc:spChg chg="mod">
          <ac:chgData name="Shreya Ghosh" userId="S::shreya.ghosh@sonata-software.com::b2a9f765-4610-45e3-a73e-10d2deb8cd38" providerId="AD" clId="Web-{6CE91723-0177-06A7-E84C-91B5C5F15F4C}" dt="2025-02-25T09:38:22.572" v="116" actId="20577"/>
          <ac:spMkLst>
            <pc:docMk/>
            <pc:sldMk cId="3897376852" sldId="258"/>
            <ac:spMk id="100" creationId="{4A023F7E-7E6C-63BA-06AA-A66A635F86CE}"/>
          </ac:spMkLst>
        </pc:spChg>
        <pc:spChg chg="mod">
          <ac:chgData name="Shreya Ghosh" userId="S::shreya.ghosh@sonata-software.com::b2a9f765-4610-45e3-a73e-10d2deb8cd38" providerId="AD" clId="Web-{6CE91723-0177-06A7-E84C-91B5C5F15F4C}" dt="2025-02-25T09:38:43.104" v="119" actId="20577"/>
          <ac:spMkLst>
            <pc:docMk/>
            <pc:sldMk cId="3897376852" sldId="258"/>
            <ac:spMk id="101" creationId="{9101C7D4-1DF8-F8D2-CB03-AD4DD5E79C62}"/>
          </ac:spMkLst>
        </pc:spChg>
        <pc:spChg chg="mod">
          <ac:chgData name="Shreya Ghosh" userId="S::shreya.ghosh@sonata-software.com::b2a9f765-4610-45e3-a73e-10d2deb8cd38" providerId="AD" clId="Web-{6CE91723-0177-06A7-E84C-91B5C5F15F4C}" dt="2025-02-25T09:38:53.339" v="122" actId="20577"/>
          <ac:spMkLst>
            <pc:docMk/>
            <pc:sldMk cId="3897376852" sldId="258"/>
            <ac:spMk id="103" creationId="{B1585D3F-CD24-8285-5B48-7566894739AE}"/>
          </ac:spMkLst>
        </pc:spChg>
        <pc:picChg chg="mod">
          <ac:chgData name="Shreya Ghosh" userId="S::shreya.ghosh@sonata-software.com::b2a9f765-4610-45e3-a73e-10d2deb8cd38" providerId="AD" clId="Web-{6CE91723-0177-06A7-E84C-91B5C5F15F4C}" dt="2025-02-25T09:39:40.341" v="130" actId="1076"/>
          <ac:picMkLst>
            <pc:docMk/>
            <pc:sldMk cId="3897376852" sldId="258"/>
            <ac:picMk id="5" creationId="{5603A87A-3259-C3AE-166B-4444CEB8404A}"/>
          </ac:picMkLst>
        </pc:picChg>
        <pc:picChg chg="mod">
          <ac:chgData name="Shreya Ghosh" userId="S::shreya.ghosh@sonata-software.com::b2a9f765-4610-45e3-a73e-10d2deb8cd38" providerId="AD" clId="Web-{6CE91723-0177-06A7-E84C-91B5C5F15F4C}" dt="2025-02-25T09:40:01.326" v="135" actId="1076"/>
          <ac:picMkLst>
            <pc:docMk/>
            <pc:sldMk cId="3897376852" sldId="258"/>
            <ac:picMk id="14" creationId="{3FA7958D-B972-4B2F-8EA3-E7899C68FCC2}"/>
          </ac:picMkLst>
        </pc:picChg>
        <pc:picChg chg="del">
          <ac:chgData name="Shreya Ghosh" userId="S::shreya.ghosh@sonata-software.com::b2a9f765-4610-45e3-a73e-10d2deb8cd38" providerId="AD" clId="Web-{6CE91723-0177-06A7-E84C-91B5C5F15F4C}" dt="2025-02-25T09:39:30.731" v="128"/>
          <ac:picMkLst>
            <pc:docMk/>
            <pc:sldMk cId="3897376852" sldId="258"/>
            <ac:picMk id="16" creationId="{F056EF36-3E37-44E4-92A0-7E912F22D38A}"/>
          </ac:picMkLst>
        </pc:picChg>
        <pc:picChg chg="mod">
          <ac:chgData name="Shreya Ghosh" userId="S::shreya.ghosh@sonata-software.com::b2a9f765-4610-45e3-a73e-10d2deb8cd38" providerId="AD" clId="Web-{6CE91723-0177-06A7-E84C-91B5C5F15F4C}" dt="2025-02-25T09:39:53.716" v="131" actId="14100"/>
          <ac:picMkLst>
            <pc:docMk/>
            <pc:sldMk cId="3897376852" sldId="258"/>
            <ac:picMk id="105" creationId="{FEF5424C-C4F7-9483-B606-B8940D0430D2}"/>
          </ac:picMkLst>
        </pc:picChg>
        <pc:picChg chg="mod">
          <ac:chgData name="Shreya Ghosh" userId="S::shreya.ghosh@sonata-software.com::b2a9f765-4610-45e3-a73e-10d2deb8cd38" providerId="AD" clId="Web-{6CE91723-0177-06A7-E84C-91B5C5F15F4C}" dt="2025-02-25T09:40:06.498" v="136" actId="1076"/>
          <ac:picMkLst>
            <pc:docMk/>
            <pc:sldMk cId="3897376852" sldId="258"/>
            <ac:picMk id="108" creationId="{6DDAF11B-6B48-C1E8-81E9-542F8FD1D62E}"/>
          </ac:picMkLst>
        </pc:picChg>
      </pc:sldChg>
    </pc:docChg>
  </pc:docChgLst>
  <pc:docChgLst>
    <pc:chgData name="Poojitha Jayadevan" userId="S::poojitha.j@sonata-software.com::cf5319fc-0ad7-4490-82c9-00b9087f3f27" providerId="AD" clId="Web-{4BCAA2C4-09EC-223F-A966-3B4AA395C553}"/>
    <pc:docChg chg="modSld">
      <pc:chgData name="Poojitha Jayadevan" userId="S::poojitha.j@sonata-software.com::cf5319fc-0ad7-4490-82c9-00b9087f3f27" providerId="AD" clId="Web-{4BCAA2C4-09EC-223F-A966-3B4AA395C553}" dt="2025-02-26T08:13:11.762" v="1" actId="20577"/>
      <pc:docMkLst>
        <pc:docMk/>
      </pc:docMkLst>
      <pc:sldChg chg="modSp">
        <pc:chgData name="Poojitha Jayadevan" userId="S::poojitha.j@sonata-software.com::cf5319fc-0ad7-4490-82c9-00b9087f3f27" providerId="AD" clId="Web-{4BCAA2C4-09EC-223F-A966-3B4AA395C553}" dt="2025-02-26T08:13:11.762" v="1" actId="20577"/>
        <pc:sldMkLst>
          <pc:docMk/>
          <pc:sldMk cId="3897376852" sldId="258"/>
        </pc:sldMkLst>
        <pc:spChg chg="mod">
          <ac:chgData name="Poojitha Jayadevan" userId="S::poojitha.j@sonata-software.com::cf5319fc-0ad7-4490-82c9-00b9087f3f27" providerId="AD" clId="Web-{4BCAA2C4-09EC-223F-A966-3B4AA395C553}" dt="2025-02-26T08:13:11.762" v="1" actId="20577"/>
          <ac:spMkLst>
            <pc:docMk/>
            <pc:sldMk cId="3897376852" sldId="258"/>
            <ac:spMk id="27" creationId="{C83B5CE8-84AB-DA9F-9436-564D7355A278}"/>
          </ac:spMkLst>
        </pc:spChg>
      </pc:sldChg>
    </pc:docChg>
  </pc:docChgLst>
  <pc:docChgLst>
    <pc:chgData name="Shreya Ghosh" userId="S::shreya.ghosh@sonata-software.com::b2a9f765-4610-45e3-a73e-10d2deb8cd38" providerId="AD" clId="Web-{FFDE4CE0-BAB9-04D6-AD38-2F57B52B84BD}"/>
    <pc:docChg chg="modSld">
      <pc:chgData name="Shreya Ghosh" userId="S::shreya.ghosh@sonata-software.com::b2a9f765-4610-45e3-a73e-10d2deb8cd38" providerId="AD" clId="Web-{FFDE4CE0-BAB9-04D6-AD38-2F57B52B84BD}" dt="2025-02-25T10:18:34.726" v="0" actId="20577"/>
      <pc:docMkLst>
        <pc:docMk/>
      </pc:docMkLst>
      <pc:sldChg chg="modSp">
        <pc:chgData name="Shreya Ghosh" userId="S::shreya.ghosh@sonata-software.com::b2a9f765-4610-45e3-a73e-10d2deb8cd38" providerId="AD" clId="Web-{FFDE4CE0-BAB9-04D6-AD38-2F57B52B84BD}" dt="2025-02-25T10:18:34.726" v="0" actId="20577"/>
        <pc:sldMkLst>
          <pc:docMk/>
          <pc:sldMk cId="3897376852" sldId="258"/>
        </pc:sldMkLst>
        <pc:spChg chg="mod">
          <ac:chgData name="Shreya Ghosh" userId="S::shreya.ghosh@sonata-software.com::b2a9f765-4610-45e3-a73e-10d2deb8cd38" providerId="AD" clId="Web-{FFDE4CE0-BAB9-04D6-AD38-2F57B52B84BD}" dt="2025-02-25T10:18:34.726" v="0" actId="20577"/>
          <ac:spMkLst>
            <pc:docMk/>
            <pc:sldMk cId="3897376852" sldId="258"/>
            <ac:spMk id="29" creationId="{5C138AAC-6904-CD46-393F-2B1653E2ED7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2/26/2025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C78B88E1-22F3-5062-0AC5-993D954A8970}"/>
              </a:ext>
            </a:extLst>
          </p:cNvPr>
          <p:cNvSpPr/>
          <p:nvPr/>
        </p:nvSpPr>
        <p:spPr>
          <a:xfrm>
            <a:off x="4395482" y="2445354"/>
            <a:ext cx="3858368" cy="428138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TextBox 25">
            <a:extLst>
              <a:ext uri="{FF2B5EF4-FFF2-40B4-BE49-F238E27FC236}">
                <a16:creationId xmlns:a16="http://schemas.microsoft.com/office/drawing/2014/main" id="{32880709-2C69-E190-3753-48D2F94A9AD0}"/>
              </a:ext>
            </a:extLst>
          </p:cNvPr>
          <p:cNvSpPr txBox="1"/>
          <p:nvPr/>
        </p:nvSpPr>
        <p:spPr>
          <a:xfrm>
            <a:off x="4578279" y="2588240"/>
            <a:ext cx="1112386" cy="266484"/>
          </a:xfrm>
          <a:prstGeom prst="rect">
            <a:avLst/>
          </a:prstGeom>
          <a:noFill/>
        </p:spPr>
        <p:txBody>
          <a:bodyPr wrap="square" lIns="0" tIns="0" rIns="0" bIns="0">
            <a:spAutoFit/>
          </a:bodyPr>
          <a:lstStyle/>
          <a:p>
            <a:pPr>
              <a:lnSpc>
                <a:spcPct val="115000"/>
              </a:lnSpc>
            </a:pPr>
            <a:r>
              <a:rPr lang="en-IN" sz="1600" b="1" dirty="0">
                <a:solidFill>
                  <a:schemeClr val="tx2"/>
                </a:solidFill>
                <a:effectLst/>
                <a:ea typeface="Arial" panose="020B0604020202020204" pitchFamily="34" charset="0"/>
              </a:rPr>
              <a:t>Solutions</a:t>
            </a:r>
            <a:endParaRPr lang="en-IN" sz="1600" dirty="0">
              <a:solidFill>
                <a:schemeClr val="tx2"/>
              </a:solidFill>
              <a:effectLst/>
              <a:ea typeface="Arial" panose="020B0604020202020204" pitchFamily="34" charset="0"/>
            </a:endParaRPr>
          </a:p>
        </p:txBody>
      </p:sp>
      <p:sp>
        <p:nvSpPr>
          <p:cNvPr id="27" name="TextBox 26">
            <a:extLst>
              <a:ext uri="{FF2B5EF4-FFF2-40B4-BE49-F238E27FC236}">
                <a16:creationId xmlns:a16="http://schemas.microsoft.com/office/drawing/2014/main" id="{C83B5CE8-84AB-DA9F-9436-564D7355A278}"/>
              </a:ext>
            </a:extLst>
          </p:cNvPr>
          <p:cNvSpPr txBox="1"/>
          <p:nvPr/>
        </p:nvSpPr>
        <p:spPr>
          <a:xfrm>
            <a:off x="4578280" y="3220051"/>
            <a:ext cx="3454748" cy="3282950"/>
          </a:xfrm>
          <a:prstGeom prst="rect">
            <a:avLst/>
          </a:prstGeom>
          <a:noFill/>
        </p:spPr>
        <p:txBody>
          <a:bodyPr wrap="square" lIns="0" tIns="0" rIns="0" bIns="0" anchor="t">
            <a:spAutoFit/>
          </a:bodyPr>
          <a:lstStyle/>
          <a:p>
            <a:pPr marL="171450" indent="-171450">
              <a:spcBef>
                <a:spcPts val="500"/>
              </a:spcBef>
              <a:spcAft>
                <a:spcPts val="500"/>
              </a:spcAft>
              <a:buFont typeface="Arial"/>
              <a:buChar char="•"/>
            </a:pPr>
            <a:r>
              <a:rPr lang="en-US" sz="1200" dirty="0">
                <a:ea typeface="+mn-lt"/>
                <a:cs typeface="+mn-lt"/>
              </a:rPr>
              <a:t>Created a versatile Borrower Portal for CRE loan borrowers using .NET, SQL Server, Angular, and Native React. Deployed on Azure and AWS, it supports web and mobile devices</a:t>
            </a:r>
            <a:endParaRPr lang="en-US" dirty="0">
              <a:ea typeface="Arial" panose="020B0604020202020204" pitchFamily="34" charset="0"/>
            </a:endParaRPr>
          </a:p>
          <a:p>
            <a:pPr marL="171450" indent="-171450">
              <a:spcBef>
                <a:spcPts val="500"/>
              </a:spcBef>
              <a:spcAft>
                <a:spcPts val="500"/>
              </a:spcAft>
              <a:buFont typeface="Arial"/>
              <a:buChar char="•"/>
            </a:pPr>
            <a:r>
              <a:rPr lang="en-US" sz="1200" dirty="0">
                <a:ea typeface="+mn-lt"/>
                <a:cs typeface="+mn-lt"/>
              </a:rPr>
              <a:t>Automated loan processes for end users, including application submission, checklists, withdrawals, pay-offs, and extensions</a:t>
            </a:r>
            <a:endParaRPr lang="en-US" sz="1200" dirty="0">
              <a:ea typeface="Arial" panose="020B0604020202020204" pitchFamily="34" charset="0"/>
            </a:endParaRPr>
          </a:p>
          <a:p>
            <a:pPr marL="171450" indent="-171450">
              <a:spcBef>
                <a:spcPts val="500"/>
              </a:spcBef>
              <a:spcAft>
                <a:spcPts val="500"/>
              </a:spcAft>
              <a:buFont typeface="Arial"/>
              <a:buChar char="•"/>
            </a:pPr>
            <a:r>
              <a:rPr lang="en-US" sz="1200">
                <a:ea typeface="+mn-lt"/>
                <a:cs typeface="+mn-lt"/>
              </a:rPr>
              <a:t>Crafted customized financing solutions for </a:t>
            </a:r>
            <a:r>
              <a:rPr lang="en-US" sz="1200" dirty="0">
                <a:ea typeface="+mn-lt"/>
                <a:cs typeface="+mn-lt"/>
              </a:rPr>
              <a:t>real estate segments like Fix and Flippers, Urban Condo Developers, and Luxury Homebuilders, catering to their distinct needs</a:t>
            </a:r>
            <a:endParaRPr lang="en-US" sz="1200" dirty="0">
              <a:ea typeface="Arial" panose="020B0604020202020204" pitchFamily="34" charset="0"/>
            </a:endParaRPr>
          </a:p>
          <a:p>
            <a:pPr marL="171450" indent="-171450">
              <a:spcBef>
                <a:spcPts val="500"/>
              </a:spcBef>
              <a:spcAft>
                <a:spcPts val="500"/>
              </a:spcAft>
              <a:buFont typeface="Arial"/>
              <a:buChar char="•"/>
            </a:pPr>
            <a:r>
              <a:rPr lang="en-US" sz="1200">
                <a:ea typeface="+mn-lt"/>
                <a:cs typeface="+mn-lt"/>
              </a:rPr>
              <a:t>Focused on building an advanced lending </a:t>
            </a:r>
            <a:r>
              <a:rPr lang="en-US" sz="1200" dirty="0">
                <a:ea typeface="+mn-lt"/>
                <a:cs typeface="+mn-lt"/>
              </a:rPr>
              <a:t>platform for market expansion, new product introduction, and nationwide reach. </a:t>
            </a:r>
            <a:endParaRPr lang="en-US" sz="1200" dirty="0">
              <a:ea typeface="Arial" panose="020B0604020202020204" pitchFamily="34" charset="0"/>
            </a:endParaRPr>
          </a:p>
          <a:p>
            <a:pPr marL="285750" indent="-285750">
              <a:spcBef>
                <a:spcPts val="500"/>
              </a:spcBef>
              <a:spcAft>
                <a:spcPts val="500"/>
              </a:spcAft>
              <a:buClr>
                <a:schemeClr val="tx2"/>
              </a:buClr>
              <a:buFont typeface="Arial" panose="020B0604020202020204" pitchFamily="34" charset="0"/>
              <a:buChar char="•"/>
            </a:pPr>
            <a:endParaRPr lang="en-US" sz="1200" dirty="0">
              <a:ea typeface="Arial" panose="020B0604020202020204" pitchFamily="34" charset="0"/>
            </a:endParaRPr>
          </a:p>
        </p:txBody>
      </p:sp>
      <p:sp>
        <p:nvSpPr>
          <p:cNvPr id="28" name="TextBox 27">
            <a:extLst>
              <a:ext uri="{FF2B5EF4-FFF2-40B4-BE49-F238E27FC236}">
                <a16:creationId xmlns:a16="http://schemas.microsoft.com/office/drawing/2014/main" id="{D3474B22-61CC-8F92-CE82-316283B0C972}"/>
              </a:ext>
            </a:extLst>
          </p:cNvPr>
          <p:cNvSpPr txBox="1"/>
          <p:nvPr/>
        </p:nvSpPr>
        <p:spPr>
          <a:xfrm>
            <a:off x="8676874" y="2459591"/>
            <a:ext cx="867079" cy="266483"/>
          </a:xfrm>
          <a:prstGeom prst="rect">
            <a:avLst/>
          </a:prstGeom>
          <a:noFill/>
        </p:spPr>
        <p:txBody>
          <a:bodyPr wrap="square" lIns="0" tIns="0" rIns="0" bIns="0">
            <a:spAutoFit/>
          </a:bodyPr>
          <a:lstStyle/>
          <a:p>
            <a:pPr>
              <a:lnSpc>
                <a:spcPct val="115000"/>
              </a:lnSpc>
            </a:pPr>
            <a:r>
              <a:rPr lang="en-IN" sz="1600" b="1" dirty="0">
                <a:solidFill>
                  <a:schemeClr val="tx2"/>
                </a:solidFill>
                <a:effectLst/>
                <a:ea typeface="Arial" panose="020B0604020202020204" pitchFamily="34" charset="0"/>
              </a:rPr>
              <a:t>Results</a:t>
            </a:r>
          </a:p>
        </p:txBody>
      </p:sp>
      <p:sp>
        <p:nvSpPr>
          <p:cNvPr id="29" name="TextBox 28">
            <a:extLst>
              <a:ext uri="{FF2B5EF4-FFF2-40B4-BE49-F238E27FC236}">
                <a16:creationId xmlns:a16="http://schemas.microsoft.com/office/drawing/2014/main" id="{5C138AAC-6904-CD46-393F-2B1653E2ED7A}"/>
              </a:ext>
            </a:extLst>
          </p:cNvPr>
          <p:cNvSpPr txBox="1"/>
          <p:nvPr/>
        </p:nvSpPr>
        <p:spPr>
          <a:xfrm>
            <a:off x="8676873" y="2853896"/>
            <a:ext cx="3073335" cy="1749197"/>
          </a:xfrm>
          <a:prstGeom prst="rect">
            <a:avLst/>
          </a:prstGeom>
          <a:noFill/>
        </p:spPr>
        <p:txBody>
          <a:bodyPr wrap="square" lIns="0" tIns="0" rIns="0" bIns="0" anchor="t">
            <a:spAutoFit/>
          </a:bodyPr>
          <a:lstStyle/>
          <a:p>
            <a:pPr marL="171450" indent="-171450">
              <a:spcBef>
                <a:spcPts val="500"/>
              </a:spcBef>
              <a:spcAft>
                <a:spcPts val="500"/>
              </a:spcAft>
              <a:buClr>
                <a:schemeClr val="tx2"/>
              </a:buClr>
              <a:buFont typeface="Arial"/>
              <a:buChar char="•"/>
            </a:pPr>
            <a:r>
              <a:rPr lang="en-IN" sz="1200" dirty="0">
                <a:ea typeface="+mn-lt"/>
                <a:cs typeface="+mn-lt"/>
              </a:rPr>
              <a:t>Versatile scalability</a:t>
            </a:r>
            <a:endParaRPr lang="en-US" dirty="0">
              <a:ea typeface="+mn-lt"/>
              <a:cs typeface="+mn-lt"/>
            </a:endParaRPr>
          </a:p>
          <a:p>
            <a:pPr marL="171450" indent="-171450">
              <a:spcBef>
                <a:spcPts val="500"/>
              </a:spcBef>
              <a:spcAft>
                <a:spcPts val="500"/>
              </a:spcAft>
              <a:buClr>
                <a:schemeClr val="tx2"/>
              </a:buClr>
              <a:buFont typeface="Arial"/>
              <a:buChar char="•"/>
            </a:pPr>
            <a:r>
              <a:rPr lang="en-IN" sz="1200" dirty="0">
                <a:ea typeface="+mn-lt"/>
                <a:cs typeface="+mn-lt"/>
              </a:rPr>
              <a:t>Enhanced market penetration </a:t>
            </a:r>
          </a:p>
          <a:p>
            <a:pPr marL="171450" indent="-171450">
              <a:spcBef>
                <a:spcPts val="500"/>
              </a:spcBef>
              <a:spcAft>
                <a:spcPts val="500"/>
              </a:spcAft>
              <a:buClr>
                <a:schemeClr val="tx2"/>
              </a:buClr>
              <a:buFont typeface="Arial"/>
              <a:buChar char="•"/>
            </a:pPr>
            <a:r>
              <a:rPr lang="en-IN" sz="1200" dirty="0">
                <a:ea typeface="+mn-lt"/>
                <a:cs typeface="+mn-lt"/>
              </a:rPr>
              <a:t>Improved customer </a:t>
            </a:r>
            <a:r>
              <a:rPr lang="en-IN" sz="1200">
                <a:ea typeface="+mn-lt"/>
                <a:cs typeface="+mn-lt"/>
              </a:rPr>
              <a:t>engagement</a:t>
            </a:r>
            <a:endParaRPr lang="en-IN" sz="1200" dirty="0" err="1">
              <a:ea typeface="+mn-lt"/>
              <a:cs typeface="+mn-lt"/>
            </a:endParaRPr>
          </a:p>
          <a:p>
            <a:pPr marL="171450" indent="-171450">
              <a:spcBef>
                <a:spcPts val="500"/>
              </a:spcBef>
              <a:spcAft>
                <a:spcPts val="500"/>
              </a:spcAft>
              <a:buClr>
                <a:schemeClr val="tx2"/>
              </a:buClr>
              <a:buFont typeface="Arial"/>
              <a:buChar char="•"/>
            </a:pPr>
            <a:r>
              <a:rPr lang="en-IN" sz="1200" dirty="0">
                <a:ea typeface="+mn-lt"/>
                <a:cs typeface="+mn-lt"/>
              </a:rPr>
              <a:t>Streamlined borrowing process</a:t>
            </a:r>
          </a:p>
          <a:p>
            <a:pPr marL="171450" indent="-171450">
              <a:spcBef>
                <a:spcPts val="500"/>
              </a:spcBef>
              <a:spcAft>
                <a:spcPts val="500"/>
              </a:spcAft>
              <a:buClr>
                <a:schemeClr val="tx2"/>
              </a:buClr>
              <a:buFont typeface="Arial"/>
              <a:buChar char="•"/>
            </a:pPr>
            <a:r>
              <a:rPr lang="en-IN" sz="1200" dirty="0">
                <a:ea typeface="+mn-lt"/>
                <a:cs typeface="+mn-lt"/>
              </a:rPr>
              <a:t>Amplified business opportunities </a:t>
            </a:r>
          </a:p>
          <a:p>
            <a:pPr marL="285750" indent="-285750">
              <a:spcBef>
                <a:spcPts val="500"/>
              </a:spcBef>
              <a:spcAft>
                <a:spcPts val="500"/>
              </a:spcAft>
              <a:buClr>
                <a:schemeClr val="tx2"/>
              </a:buClr>
              <a:buFont typeface="Arial" panose="020B0604020202020204" pitchFamily="34" charset="0"/>
              <a:buChar char="•"/>
            </a:pPr>
            <a:endParaRPr lang="en-IN" sz="1200" dirty="0">
              <a:ea typeface="+mn-lt"/>
              <a:cs typeface="+mn-lt"/>
            </a:endParaRPr>
          </a:p>
        </p:txBody>
      </p:sp>
      <p:sp>
        <p:nvSpPr>
          <p:cNvPr id="17" name="TextBox 16">
            <a:extLst>
              <a:ext uri="{FF2B5EF4-FFF2-40B4-BE49-F238E27FC236}">
                <a16:creationId xmlns:a16="http://schemas.microsoft.com/office/drawing/2014/main" id="{5C595C75-EBB1-6130-D6A6-715B64687B19}"/>
              </a:ext>
            </a:extLst>
          </p:cNvPr>
          <p:cNvSpPr txBox="1"/>
          <p:nvPr/>
        </p:nvSpPr>
        <p:spPr>
          <a:xfrm>
            <a:off x="459634" y="2376084"/>
            <a:ext cx="3638278" cy="266483"/>
          </a:xfrm>
          <a:prstGeom prst="rect">
            <a:avLst/>
          </a:prstGeom>
          <a:noFill/>
        </p:spPr>
        <p:txBody>
          <a:bodyPr wrap="square" lIns="0" tIns="0" rIns="0" bIns="0">
            <a:spAutoFit/>
          </a:bodyPr>
          <a:lstStyle/>
          <a:p>
            <a:pPr>
              <a:lnSpc>
                <a:spcPct val="115000"/>
              </a:lnSpc>
            </a:pPr>
            <a:r>
              <a:rPr lang="en-IN" sz="1600" b="1" dirty="0">
                <a:solidFill>
                  <a:schemeClr val="tx2"/>
                </a:solidFill>
                <a:effectLst/>
                <a:ea typeface="Arial" panose="020B0604020202020204" pitchFamily="34" charset="0"/>
              </a:rPr>
              <a:t>The Pressure Points</a:t>
            </a:r>
            <a:endParaRPr lang="en-IN" sz="1600" dirty="0">
              <a:solidFill>
                <a:schemeClr val="tx2"/>
              </a:solidFill>
              <a:effectLst/>
              <a:ea typeface="Arial" panose="020B0604020202020204" pitchFamily="34" charset="0"/>
            </a:endParaRPr>
          </a:p>
        </p:txBody>
      </p:sp>
      <p:sp>
        <p:nvSpPr>
          <p:cNvPr id="100" name="TextBox 99">
            <a:extLst>
              <a:ext uri="{FF2B5EF4-FFF2-40B4-BE49-F238E27FC236}">
                <a16:creationId xmlns:a16="http://schemas.microsoft.com/office/drawing/2014/main" id="{4A023F7E-7E6C-63BA-06AA-A66A635F86CE}"/>
              </a:ext>
            </a:extLst>
          </p:cNvPr>
          <p:cNvSpPr txBox="1"/>
          <p:nvPr/>
        </p:nvSpPr>
        <p:spPr>
          <a:xfrm>
            <a:off x="465266" y="3282183"/>
            <a:ext cx="1641052" cy="369332"/>
          </a:xfrm>
          <a:prstGeom prst="rect">
            <a:avLst/>
          </a:prstGeom>
          <a:noFill/>
        </p:spPr>
        <p:txBody>
          <a:bodyPr wrap="square" lIns="0" tIns="0" rIns="0" bIns="0" anchor="t">
            <a:spAutoFit/>
          </a:bodyPr>
          <a:lstStyle/>
          <a:p>
            <a:r>
              <a:rPr lang="en-US" sz="1200" dirty="0">
                <a:ea typeface="+mn-lt"/>
                <a:cs typeface="+mn-lt"/>
              </a:rPr>
              <a:t>Excel-based manual processes were used </a:t>
            </a:r>
            <a:endParaRPr lang="en-US" dirty="0"/>
          </a:p>
        </p:txBody>
      </p:sp>
      <p:sp>
        <p:nvSpPr>
          <p:cNvPr id="101" name="TextBox 100">
            <a:extLst>
              <a:ext uri="{FF2B5EF4-FFF2-40B4-BE49-F238E27FC236}">
                <a16:creationId xmlns:a16="http://schemas.microsoft.com/office/drawing/2014/main" id="{9101C7D4-1DF8-F8D2-CB03-AD4DD5E79C62}"/>
              </a:ext>
            </a:extLst>
          </p:cNvPr>
          <p:cNvSpPr txBox="1"/>
          <p:nvPr/>
        </p:nvSpPr>
        <p:spPr>
          <a:xfrm>
            <a:off x="2396367" y="3301975"/>
            <a:ext cx="1920386" cy="553998"/>
          </a:xfrm>
          <a:prstGeom prst="rect">
            <a:avLst/>
          </a:prstGeom>
          <a:noFill/>
        </p:spPr>
        <p:txBody>
          <a:bodyPr wrap="square" lIns="0" tIns="0" rIns="0" bIns="0" anchor="t">
            <a:spAutoFit/>
          </a:bodyPr>
          <a:lstStyle/>
          <a:p>
            <a:r>
              <a:rPr lang="en-US" sz="1200" dirty="0">
                <a:ea typeface="+mn-lt"/>
                <a:cs typeface="+mn-lt"/>
              </a:rPr>
              <a:t>Looking for a portal to help with loan application  processing</a:t>
            </a:r>
            <a:endParaRPr lang="en-US" dirty="0"/>
          </a:p>
        </p:txBody>
      </p:sp>
      <p:sp>
        <p:nvSpPr>
          <p:cNvPr id="103" name="TextBox 102">
            <a:extLst>
              <a:ext uri="{FF2B5EF4-FFF2-40B4-BE49-F238E27FC236}">
                <a16:creationId xmlns:a16="http://schemas.microsoft.com/office/drawing/2014/main" id="{B1585D3F-CD24-8285-5B48-7566894739AE}"/>
              </a:ext>
            </a:extLst>
          </p:cNvPr>
          <p:cNvSpPr txBox="1"/>
          <p:nvPr/>
        </p:nvSpPr>
        <p:spPr>
          <a:xfrm>
            <a:off x="465265" y="4266649"/>
            <a:ext cx="1644601" cy="553998"/>
          </a:xfrm>
          <a:prstGeom prst="rect">
            <a:avLst/>
          </a:prstGeom>
          <a:noFill/>
        </p:spPr>
        <p:txBody>
          <a:bodyPr wrap="square" lIns="0" tIns="0" rIns="0" bIns="0" anchor="t">
            <a:spAutoFit/>
          </a:bodyPr>
          <a:lstStyle/>
          <a:p>
            <a:r>
              <a:rPr lang="en-US" sz="1200" dirty="0">
                <a:ea typeface="+mn-lt"/>
                <a:cs typeface="+mn-lt"/>
              </a:rPr>
              <a:t>Intended to improve the services they provided to customers</a:t>
            </a:r>
            <a:endParaRPr lang="en-US" dirty="0"/>
          </a:p>
        </p:txBody>
      </p:sp>
      <p:pic>
        <p:nvPicPr>
          <p:cNvPr id="105" name="Graphic 104">
            <a:extLst>
              <a:ext uri="{FF2B5EF4-FFF2-40B4-BE49-F238E27FC236}">
                <a16:creationId xmlns:a16="http://schemas.microsoft.com/office/drawing/2014/main" id="{FEF5424C-C4F7-9483-B606-B8940D0430D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5162" y="2807331"/>
            <a:ext cx="431483" cy="441378"/>
          </a:xfrm>
          <a:prstGeom prst="rect">
            <a:avLst/>
          </a:prstGeom>
        </p:spPr>
      </p:pic>
      <p:pic>
        <p:nvPicPr>
          <p:cNvPr id="106" name="Graphic 105">
            <a:extLst>
              <a:ext uri="{FF2B5EF4-FFF2-40B4-BE49-F238E27FC236}">
                <a16:creationId xmlns:a16="http://schemas.microsoft.com/office/drawing/2014/main" id="{D1E68ACF-C231-BE89-E36D-2147CE8A8A2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393963" y="2827123"/>
            <a:ext cx="461171" cy="451274"/>
          </a:xfrm>
          <a:prstGeom prst="rect">
            <a:avLst/>
          </a:prstGeom>
        </p:spPr>
      </p:pic>
      <p:pic>
        <p:nvPicPr>
          <p:cNvPr id="108" name="Graphic 107">
            <a:extLst>
              <a:ext uri="{FF2B5EF4-FFF2-40B4-BE49-F238E27FC236}">
                <a16:creationId xmlns:a16="http://schemas.microsoft.com/office/drawing/2014/main" id="{6DDAF11B-6B48-C1E8-81E9-542F8FD1D62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75162" y="3750203"/>
            <a:ext cx="431483" cy="431482"/>
          </a:xfrm>
          <a:prstGeom prst="rect">
            <a:avLst/>
          </a:prstGeom>
        </p:spPr>
      </p:pic>
      <p:pic>
        <p:nvPicPr>
          <p:cNvPr id="5" name="Graphic 11">
            <a:extLst>
              <a:ext uri="{FF2B5EF4-FFF2-40B4-BE49-F238E27FC236}">
                <a16:creationId xmlns:a16="http://schemas.microsoft.com/office/drawing/2014/main" id="{5603A87A-3259-C3AE-166B-4444CEB8404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382941" y="3947139"/>
            <a:ext cx="478476" cy="478476"/>
          </a:xfrm>
          <a:prstGeom prst="rect">
            <a:avLst/>
          </a:prstGeom>
        </p:spPr>
      </p:pic>
      <p:sp>
        <p:nvSpPr>
          <p:cNvPr id="12" name="TextBox 11">
            <a:extLst>
              <a:ext uri="{FF2B5EF4-FFF2-40B4-BE49-F238E27FC236}">
                <a16:creationId xmlns:a16="http://schemas.microsoft.com/office/drawing/2014/main" id="{3D334026-2DA6-5A27-3D32-460B25FC8A0F}"/>
              </a:ext>
            </a:extLst>
          </p:cNvPr>
          <p:cNvSpPr txBox="1"/>
          <p:nvPr/>
        </p:nvSpPr>
        <p:spPr>
          <a:xfrm>
            <a:off x="2395004" y="4583324"/>
            <a:ext cx="1763354" cy="738664"/>
          </a:xfrm>
          <a:prstGeom prst="rect">
            <a:avLst/>
          </a:prstGeom>
          <a:noFill/>
        </p:spPr>
        <p:txBody>
          <a:bodyPr wrap="square" lIns="0" tIns="0" rIns="0" bIns="0" anchor="t">
            <a:spAutoFit/>
          </a:bodyPr>
          <a:lstStyle/>
          <a:p>
            <a:r>
              <a:rPr lang="en-US" sz="1200" dirty="0">
                <a:ea typeface="+mn-lt"/>
                <a:cs typeface="+mn-lt"/>
              </a:rPr>
              <a:t>Aims to satisfy the growing need for financial solutions in the home care business </a:t>
            </a:r>
            <a:endParaRPr lang="en-US" dirty="0"/>
          </a:p>
        </p:txBody>
      </p:sp>
      <p:pic>
        <p:nvPicPr>
          <p:cNvPr id="14" name="Graphic 93">
            <a:extLst>
              <a:ext uri="{FF2B5EF4-FFF2-40B4-BE49-F238E27FC236}">
                <a16:creationId xmlns:a16="http://schemas.microsoft.com/office/drawing/2014/main" id="{3FA7958D-B972-4B2F-8EA3-E7899C68FCC2}"/>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494" y="4884432"/>
            <a:ext cx="458685" cy="448788"/>
          </a:xfrm>
          <a:prstGeom prst="rect">
            <a:avLst/>
          </a:prstGeom>
        </p:spPr>
      </p:pic>
      <p:sp>
        <p:nvSpPr>
          <p:cNvPr id="15" name="TextBox 14">
            <a:extLst>
              <a:ext uri="{FF2B5EF4-FFF2-40B4-BE49-F238E27FC236}">
                <a16:creationId xmlns:a16="http://schemas.microsoft.com/office/drawing/2014/main" id="{EE2B13B3-B21E-0580-8BA2-7BB32946EA8C}"/>
              </a:ext>
            </a:extLst>
          </p:cNvPr>
          <p:cNvSpPr txBox="1"/>
          <p:nvPr/>
        </p:nvSpPr>
        <p:spPr>
          <a:xfrm>
            <a:off x="475160" y="5424492"/>
            <a:ext cx="1644601" cy="369332"/>
          </a:xfrm>
          <a:prstGeom prst="rect">
            <a:avLst/>
          </a:prstGeom>
          <a:noFill/>
        </p:spPr>
        <p:txBody>
          <a:bodyPr wrap="square" lIns="0" tIns="0" rIns="0" bIns="0" anchor="t">
            <a:spAutoFit/>
          </a:bodyPr>
          <a:lstStyle/>
          <a:p>
            <a:r>
              <a:rPr lang="en-US" sz="1200" dirty="0">
                <a:ea typeface="+mn-lt"/>
                <a:cs typeface="+mn-lt"/>
              </a:rPr>
              <a:t>Recognized the necessity for automation</a:t>
            </a:r>
            <a:endParaRPr lang="en-US" dirty="0"/>
          </a:p>
        </p:txBody>
      </p:sp>
      <p:sp>
        <p:nvSpPr>
          <p:cNvPr id="24" name="Title 1">
            <a:extLst>
              <a:ext uri="{FF2B5EF4-FFF2-40B4-BE49-F238E27FC236}">
                <a16:creationId xmlns:a16="http://schemas.microsoft.com/office/drawing/2014/main" id="{EAF9020D-0286-167A-260B-991CCD3FB88C}"/>
              </a:ext>
            </a:extLst>
          </p:cNvPr>
          <p:cNvSpPr txBox="1">
            <a:spLocks/>
          </p:cNvSpPr>
          <p:nvPr/>
        </p:nvSpPr>
        <p:spPr>
          <a:xfrm>
            <a:off x="259828" y="226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ea typeface="+mj-lt"/>
                <a:cs typeface="+mj-lt"/>
              </a:rPr>
              <a:t>Revolutionized Financing Solutions</a:t>
            </a:r>
            <a:endParaRPr lang="en-US" dirty="0"/>
          </a:p>
        </p:txBody>
      </p:sp>
      <p:sp>
        <p:nvSpPr>
          <p:cNvPr id="31" name="TextBox 30">
            <a:extLst>
              <a:ext uri="{FF2B5EF4-FFF2-40B4-BE49-F238E27FC236}">
                <a16:creationId xmlns:a16="http://schemas.microsoft.com/office/drawing/2014/main" id="{F1E6C734-82A9-404E-E9D3-F214976A5326}"/>
              </a:ext>
            </a:extLst>
          </p:cNvPr>
          <p:cNvSpPr txBox="1"/>
          <p:nvPr/>
        </p:nvSpPr>
        <p:spPr>
          <a:xfrm>
            <a:off x="443660" y="1115630"/>
            <a:ext cx="11304588" cy="430887"/>
          </a:xfrm>
          <a:prstGeom prst="rect">
            <a:avLst/>
          </a:prstGeom>
          <a:noFill/>
        </p:spPr>
        <p:txBody>
          <a:bodyPr wrap="square" lIns="0" tIns="0" rIns="0" bIns="0" anchor="t">
            <a:spAutoFit/>
          </a:bodyPr>
          <a:lstStyle/>
          <a:p>
            <a:r>
              <a:rPr lang="en-US" sz="1400" dirty="0">
                <a:ea typeface="+mn-lt"/>
                <a:cs typeface="+mn-lt"/>
              </a:rPr>
              <a:t>The client is a leading investment bank and mortgage broker in the United States. Client offers tailored lending solutions to real estate investors and developers primarily in the residential industry. Client supports the Next Phase of Growth in the Real Estate Market with  a digital solution.</a:t>
            </a:r>
            <a:endParaRPr lang="en-US" dirty="0">
              <a:ea typeface="+mn-lt"/>
              <a:cs typeface="+mn-lt"/>
            </a:endParaRPr>
          </a:p>
        </p:txBody>
      </p:sp>
      <p:sp>
        <p:nvSpPr>
          <p:cNvPr id="33" name="TextBox 32">
            <a:extLst>
              <a:ext uri="{FF2B5EF4-FFF2-40B4-BE49-F238E27FC236}">
                <a16:creationId xmlns:a16="http://schemas.microsoft.com/office/drawing/2014/main" id="{EEE23D36-6DF8-8927-02BE-5463EB499515}"/>
              </a:ext>
            </a:extLst>
          </p:cNvPr>
          <p:cNvSpPr txBox="1"/>
          <p:nvPr/>
        </p:nvSpPr>
        <p:spPr>
          <a:xfrm>
            <a:off x="479425" y="1744819"/>
            <a:ext cx="1840232" cy="266483"/>
          </a:xfrm>
          <a:prstGeom prst="rect">
            <a:avLst/>
          </a:prstGeom>
          <a:noFill/>
        </p:spPr>
        <p:txBody>
          <a:bodyPr wrap="square" lIns="0" tIns="0" rIns="0" bIns="0">
            <a:spAutoFit/>
          </a:bodyPr>
          <a:lstStyle/>
          <a:p>
            <a:pPr>
              <a:lnSpc>
                <a:spcPct val="115000"/>
              </a:lnSpc>
            </a:pPr>
            <a:r>
              <a:rPr lang="en-IN" sz="1600" b="1" dirty="0"/>
              <a:t>Client Overview</a:t>
            </a:r>
          </a:p>
        </p:txBody>
      </p:sp>
      <p:sp>
        <p:nvSpPr>
          <p:cNvPr id="35" name="TextBox 34">
            <a:extLst>
              <a:ext uri="{FF2B5EF4-FFF2-40B4-BE49-F238E27FC236}">
                <a16:creationId xmlns:a16="http://schemas.microsoft.com/office/drawing/2014/main" id="{35CB516E-D4DC-6505-5108-E999F5D997EE}"/>
              </a:ext>
            </a:extLst>
          </p:cNvPr>
          <p:cNvSpPr txBox="1"/>
          <p:nvPr/>
        </p:nvSpPr>
        <p:spPr>
          <a:xfrm>
            <a:off x="2456613" y="1942320"/>
            <a:ext cx="1425710" cy="184666"/>
          </a:xfrm>
          <a:prstGeom prst="rect">
            <a:avLst/>
          </a:prstGeom>
          <a:noFill/>
        </p:spPr>
        <p:txBody>
          <a:bodyPr wrap="square" lIns="0" tIns="0" rIns="0" bIns="0" anchor="t">
            <a:spAutoFit/>
          </a:bodyPr>
          <a:lstStyle/>
          <a:p>
            <a:r>
              <a:rPr lang="en-IN" sz="1200" dirty="0"/>
              <a:t>BFSI</a:t>
            </a:r>
          </a:p>
        </p:txBody>
      </p:sp>
      <p:sp>
        <p:nvSpPr>
          <p:cNvPr id="37" name="TextBox 36">
            <a:extLst>
              <a:ext uri="{FF2B5EF4-FFF2-40B4-BE49-F238E27FC236}">
                <a16:creationId xmlns:a16="http://schemas.microsoft.com/office/drawing/2014/main" id="{B3412030-E8D6-BFD1-F271-A2380EFBB5F8}"/>
              </a:ext>
            </a:extLst>
          </p:cNvPr>
          <p:cNvSpPr txBox="1"/>
          <p:nvPr/>
        </p:nvSpPr>
        <p:spPr>
          <a:xfrm>
            <a:off x="3464560" y="1943324"/>
            <a:ext cx="1301319" cy="215444"/>
          </a:xfrm>
          <a:prstGeom prst="rect">
            <a:avLst/>
          </a:prstGeom>
          <a:noFill/>
        </p:spPr>
        <p:txBody>
          <a:bodyPr wrap="square" lIns="0" tIns="0" rIns="0" bIns="0" anchor="t">
            <a:spAutoFit/>
          </a:bodyPr>
          <a:lstStyle/>
          <a:p>
            <a:r>
              <a:rPr lang="en-US" sz="1400" dirty="0">
                <a:latin typeface="Times New Roman"/>
                <a:cs typeface="Times New Roman"/>
              </a:rPr>
              <a:t>$ 25.4 M</a:t>
            </a:r>
          </a:p>
        </p:txBody>
      </p:sp>
      <p:sp>
        <p:nvSpPr>
          <p:cNvPr id="39" name="TextBox 38">
            <a:extLst>
              <a:ext uri="{FF2B5EF4-FFF2-40B4-BE49-F238E27FC236}">
                <a16:creationId xmlns:a16="http://schemas.microsoft.com/office/drawing/2014/main" id="{C07BB42A-7EFD-D6E7-8B6A-16AB5056059D}"/>
              </a:ext>
            </a:extLst>
          </p:cNvPr>
          <p:cNvSpPr txBox="1"/>
          <p:nvPr/>
        </p:nvSpPr>
        <p:spPr>
          <a:xfrm>
            <a:off x="2456613" y="1737850"/>
            <a:ext cx="1442642" cy="184666"/>
          </a:xfrm>
          <a:prstGeom prst="rect">
            <a:avLst/>
          </a:prstGeom>
          <a:noFill/>
        </p:spPr>
        <p:txBody>
          <a:bodyPr wrap="square" lIns="0" tIns="0" rIns="0" bIns="0">
            <a:spAutoFit/>
          </a:bodyPr>
          <a:lstStyle/>
          <a:p>
            <a:r>
              <a:rPr lang="en-IN" sz="1200" b="1" dirty="0">
                <a:solidFill>
                  <a:schemeClr val="tx2"/>
                </a:solidFill>
                <a:effectLst/>
                <a:ea typeface="Arial" panose="020B0604020202020204" pitchFamily="34" charset="0"/>
              </a:rPr>
              <a:t>Industry</a:t>
            </a:r>
            <a:endParaRPr lang="en-IN" sz="1200" b="1" dirty="0">
              <a:solidFill>
                <a:schemeClr val="tx2"/>
              </a:solidFill>
            </a:endParaRPr>
          </a:p>
        </p:txBody>
      </p:sp>
      <p:sp>
        <p:nvSpPr>
          <p:cNvPr id="41" name="TextBox 40">
            <a:extLst>
              <a:ext uri="{FF2B5EF4-FFF2-40B4-BE49-F238E27FC236}">
                <a16:creationId xmlns:a16="http://schemas.microsoft.com/office/drawing/2014/main" id="{F03213EF-BAA7-6750-66A9-C777098DF369}"/>
              </a:ext>
            </a:extLst>
          </p:cNvPr>
          <p:cNvSpPr txBox="1"/>
          <p:nvPr/>
        </p:nvSpPr>
        <p:spPr>
          <a:xfrm>
            <a:off x="3464560" y="1737850"/>
            <a:ext cx="1301319" cy="184666"/>
          </a:xfrm>
          <a:prstGeom prst="rect">
            <a:avLst/>
          </a:prstGeom>
          <a:noFill/>
        </p:spPr>
        <p:txBody>
          <a:bodyPr wrap="square" lIns="0" tIns="0" rIns="0" bIns="0" anchor="t">
            <a:spAutoFit/>
          </a:bodyPr>
          <a:lstStyle/>
          <a:p>
            <a:r>
              <a:rPr lang="en-IN" sz="1200" b="1" dirty="0">
                <a:solidFill>
                  <a:schemeClr val="tx2"/>
                </a:solidFill>
              </a:rPr>
              <a:t>Revenue</a:t>
            </a:r>
          </a:p>
        </p:txBody>
      </p:sp>
      <p:cxnSp>
        <p:nvCxnSpPr>
          <p:cNvPr id="43" name="Straight Connector 42">
            <a:extLst>
              <a:ext uri="{FF2B5EF4-FFF2-40B4-BE49-F238E27FC236}">
                <a16:creationId xmlns:a16="http://schemas.microsoft.com/office/drawing/2014/main" id="{B54B7D63-CBBD-8B4E-91E6-C892FC3BA8C0}"/>
              </a:ext>
            </a:extLst>
          </p:cNvPr>
          <p:cNvCxnSpPr>
            <a:cxnSpLocks/>
          </p:cNvCxnSpPr>
          <p:nvPr/>
        </p:nvCxnSpPr>
        <p:spPr>
          <a:xfrm>
            <a:off x="3368034" y="1674723"/>
            <a:ext cx="0" cy="475794"/>
          </a:xfrm>
          <a:prstGeom prst="line">
            <a:avLst/>
          </a:prstGeom>
          <a:ln>
            <a:gradFill>
              <a:gsLst>
                <a:gs pos="0">
                  <a:schemeClr val="accent2"/>
                </a:gs>
                <a:gs pos="32000">
                  <a:schemeClr val="tx2"/>
                </a:gs>
                <a:gs pos="76000">
                  <a:schemeClr val="tx2"/>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EEA6CA99-11C2-7DF8-CA98-4C64ABC934A7}"/>
              </a:ext>
            </a:extLst>
          </p:cNvPr>
          <p:cNvSpPr txBox="1"/>
          <p:nvPr/>
        </p:nvSpPr>
        <p:spPr>
          <a:xfrm>
            <a:off x="4583209" y="1718058"/>
            <a:ext cx="1301319" cy="184666"/>
          </a:xfrm>
          <a:prstGeom prst="rect">
            <a:avLst/>
          </a:prstGeom>
          <a:noFill/>
        </p:spPr>
        <p:txBody>
          <a:bodyPr wrap="square" lIns="0" tIns="0" rIns="0" bIns="0" anchor="t">
            <a:spAutoFit/>
          </a:bodyPr>
          <a:lstStyle/>
          <a:p>
            <a:r>
              <a:rPr lang="en-IN" sz="1200" b="1" dirty="0">
                <a:solidFill>
                  <a:schemeClr val="tx2"/>
                </a:solidFill>
              </a:rPr>
              <a:t>Employee</a:t>
            </a:r>
          </a:p>
        </p:txBody>
      </p:sp>
      <p:sp>
        <p:nvSpPr>
          <p:cNvPr id="47" name="TextBox 46">
            <a:extLst>
              <a:ext uri="{FF2B5EF4-FFF2-40B4-BE49-F238E27FC236}">
                <a16:creationId xmlns:a16="http://schemas.microsoft.com/office/drawing/2014/main" id="{A120C788-A9AF-C034-21DE-20304E56B598}"/>
              </a:ext>
            </a:extLst>
          </p:cNvPr>
          <p:cNvSpPr txBox="1"/>
          <p:nvPr/>
        </p:nvSpPr>
        <p:spPr>
          <a:xfrm>
            <a:off x="6542174" y="1737850"/>
            <a:ext cx="1301319" cy="184666"/>
          </a:xfrm>
          <a:prstGeom prst="rect">
            <a:avLst/>
          </a:prstGeom>
          <a:noFill/>
        </p:spPr>
        <p:txBody>
          <a:bodyPr wrap="square" lIns="0" tIns="0" rIns="0" bIns="0" anchor="t">
            <a:spAutoFit/>
          </a:bodyPr>
          <a:lstStyle/>
          <a:p>
            <a:r>
              <a:rPr lang="en-IN" sz="1200" b="1" dirty="0">
                <a:solidFill>
                  <a:srgbClr val="FF0000"/>
                </a:solidFill>
              </a:rPr>
              <a:t>Line of Business</a:t>
            </a:r>
          </a:p>
        </p:txBody>
      </p:sp>
      <p:cxnSp>
        <p:nvCxnSpPr>
          <p:cNvPr id="51" name="Straight Connector 50">
            <a:extLst>
              <a:ext uri="{FF2B5EF4-FFF2-40B4-BE49-F238E27FC236}">
                <a16:creationId xmlns:a16="http://schemas.microsoft.com/office/drawing/2014/main" id="{9DE119B7-6308-82BE-37B5-6B164F38B84D}"/>
              </a:ext>
            </a:extLst>
          </p:cNvPr>
          <p:cNvCxnSpPr>
            <a:cxnSpLocks/>
          </p:cNvCxnSpPr>
          <p:nvPr/>
        </p:nvCxnSpPr>
        <p:spPr>
          <a:xfrm>
            <a:off x="4416905" y="1684619"/>
            <a:ext cx="0" cy="475794"/>
          </a:xfrm>
          <a:prstGeom prst="line">
            <a:avLst/>
          </a:prstGeom>
          <a:ln>
            <a:gradFill>
              <a:gsLst>
                <a:gs pos="0">
                  <a:schemeClr val="accent2"/>
                </a:gs>
                <a:gs pos="32000">
                  <a:schemeClr val="tx2"/>
                </a:gs>
                <a:gs pos="76000">
                  <a:schemeClr val="tx2"/>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B7DB55FB-1B30-41FD-F577-11CBACC04C65}"/>
              </a:ext>
            </a:extLst>
          </p:cNvPr>
          <p:cNvCxnSpPr>
            <a:cxnSpLocks/>
          </p:cNvCxnSpPr>
          <p:nvPr/>
        </p:nvCxnSpPr>
        <p:spPr>
          <a:xfrm>
            <a:off x="6248558" y="1684619"/>
            <a:ext cx="0" cy="475794"/>
          </a:xfrm>
          <a:prstGeom prst="line">
            <a:avLst/>
          </a:prstGeom>
          <a:ln>
            <a:gradFill>
              <a:gsLst>
                <a:gs pos="0">
                  <a:schemeClr val="accent2"/>
                </a:gs>
                <a:gs pos="32000">
                  <a:schemeClr val="tx2"/>
                </a:gs>
                <a:gs pos="76000">
                  <a:schemeClr val="tx2"/>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3F6318E9-0C51-1699-3CE6-FBC13DB17430}"/>
              </a:ext>
            </a:extLst>
          </p:cNvPr>
          <p:cNvCxnSpPr>
            <a:cxnSpLocks/>
          </p:cNvCxnSpPr>
          <p:nvPr/>
        </p:nvCxnSpPr>
        <p:spPr>
          <a:xfrm>
            <a:off x="7907029" y="1684619"/>
            <a:ext cx="0" cy="475794"/>
          </a:xfrm>
          <a:prstGeom prst="line">
            <a:avLst/>
          </a:prstGeom>
          <a:ln>
            <a:gradFill>
              <a:gsLst>
                <a:gs pos="0">
                  <a:schemeClr val="accent2"/>
                </a:gs>
                <a:gs pos="32000">
                  <a:schemeClr val="tx2"/>
                </a:gs>
                <a:gs pos="76000">
                  <a:schemeClr val="tx2"/>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ECDA0EB2-701F-011E-05AF-AD2DA52D0B13}"/>
              </a:ext>
            </a:extLst>
          </p:cNvPr>
          <p:cNvSpPr txBox="1"/>
          <p:nvPr/>
        </p:nvSpPr>
        <p:spPr>
          <a:xfrm>
            <a:off x="4584275" y="1962111"/>
            <a:ext cx="1425710" cy="184666"/>
          </a:xfrm>
          <a:prstGeom prst="rect">
            <a:avLst/>
          </a:prstGeom>
          <a:noFill/>
        </p:spPr>
        <p:txBody>
          <a:bodyPr wrap="square" lIns="0" tIns="0" rIns="0" bIns="0" anchor="t">
            <a:spAutoFit/>
          </a:bodyPr>
          <a:lstStyle/>
          <a:p>
            <a:r>
              <a:rPr lang="en-IN" sz="1200" dirty="0"/>
              <a:t>$ 141</a:t>
            </a:r>
          </a:p>
        </p:txBody>
      </p:sp>
      <p:sp>
        <p:nvSpPr>
          <p:cNvPr id="63" name="TextBox 62">
            <a:extLst>
              <a:ext uri="{FF2B5EF4-FFF2-40B4-BE49-F238E27FC236}">
                <a16:creationId xmlns:a16="http://schemas.microsoft.com/office/drawing/2014/main" id="{AC6A655B-82A6-5946-BC9A-90F79C14021E}"/>
              </a:ext>
            </a:extLst>
          </p:cNvPr>
          <p:cNvSpPr txBox="1"/>
          <p:nvPr/>
        </p:nvSpPr>
        <p:spPr>
          <a:xfrm>
            <a:off x="6533807" y="1962111"/>
            <a:ext cx="1425710" cy="184666"/>
          </a:xfrm>
          <a:prstGeom prst="rect">
            <a:avLst/>
          </a:prstGeom>
          <a:noFill/>
        </p:spPr>
        <p:txBody>
          <a:bodyPr wrap="square" lIns="0" tIns="0" rIns="0" bIns="0" anchor="t">
            <a:spAutoFit/>
          </a:bodyPr>
          <a:lstStyle/>
          <a:p>
            <a:r>
              <a:rPr lang="en-IN" sz="1200" dirty="0"/>
              <a:t>Investment Banking</a:t>
            </a:r>
          </a:p>
        </p:txBody>
      </p:sp>
    </p:spTree>
    <p:extLst>
      <p:ext uri="{BB962C8B-B14F-4D97-AF65-F5344CB8AC3E}">
        <p14:creationId xmlns:p14="http://schemas.microsoft.com/office/powerpoint/2010/main" val="3897376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E1FBA3BF4E77A41AF443D635403B8B2" ma:contentTypeVersion="10" ma:contentTypeDescription="Create a new document." ma:contentTypeScope="" ma:versionID="369339bcd11cf07ad822a251c54ca466">
  <xsd:schema xmlns:xsd="http://www.w3.org/2001/XMLSchema" xmlns:xs="http://www.w3.org/2001/XMLSchema" xmlns:p="http://schemas.microsoft.com/office/2006/metadata/properties" xmlns:ns2="0efdac34-9db6-427b-8ab8-479c40b5e3c8" xmlns:ns3="b208fce4-3e29-477c-a989-e36b5cecf3bb" targetNamespace="http://schemas.microsoft.com/office/2006/metadata/properties" ma:root="true" ma:fieldsID="ecee0178bb37a4d3ab6046defbaa0d34" ns2:_="" ns3:_="">
    <xsd:import namespace="0efdac34-9db6-427b-8ab8-479c40b5e3c8"/>
    <xsd:import namespace="b208fce4-3e29-477c-a989-e36b5cecf3b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fdac34-9db6-427b-8ab8-479c40b5e3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208fce4-3e29-477c-a989-e36b5cecf3b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0AD862-0277-4074-ABFB-92B329568D4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CBBEC18-AF3F-4E47-B5D7-50EA8665320E}">
  <ds:schemaRefs>
    <ds:schemaRef ds:uri="http://schemas.microsoft.com/sharepoint/v3/contenttype/forms"/>
  </ds:schemaRefs>
</ds:datastoreItem>
</file>

<file path=customXml/itemProps3.xml><?xml version="1.0" encoding="utf-8"?>
<ds:datastoreItem xmlns:ds="http://schemas.openxmlformats.org/officeDocument/2006/customXml" ds:itemID="{30E21F54-1E1E-4C46-9E2A-B9B22F9A10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fdac34-9db6-427b-8ab8-479c40b5e3c8"/>
    <ds:schemaRef ds:uri="b208fce4-3e29-477c-a989-e36b5cecf3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245</cp:revision>
  <dcterms:created xsi:type="dcterms:W3CDTF">2025-02-24T07:07:14Z</dcterms:created>
  <dcterms:modified xsi:type="dcterms:W3CDTF">2025-02-26T08:13:19Z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0x010100FE1FBA3BF4E77A41AF443D635403B8B2</vt:lpwstr>
  </property>
</Properties>
</file>