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90FF12-EDF9-0FBF-6FD3-8D281376CA35}" v="75" dt="2026-04-06T10:16:12.9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2590FF12-EDF9-0FBF-6FD3-8D281376CA35}"/>
    <pc:docChg chg="addSld delSld modSld">
      <pc:chgData name="Poojitha Jayadevan" userId="S::poojitha.j@sonata-software.com::cf5319fc-0ad7-4490-82c9-00b9087f3f27" providerId="AD" clId="Web-{2590FF12-EDF9-0FBF-6FD3-8D281376CA35}" dt="2026-04-06T10:16:12.949" v="56" actId="20577"/>
      <pc:docMkLst>
        <pc:docMk/>
      </pc:docMkLst>
      <pc:sldChg chg="del">
        <pc:chgData name="Poojitha Jayadevan" userId="S::poojitha.j@sonata-software.com::cf5319fc-0ad7-4490-82c9-00b9087f3f27" providerId="AD" clId="Web-{2590FF12-EDF9-0FBF-6FD3-8D281376CA35}" dt="2026-04-06T10:13:29.239" v="1"/>
        <pc:sldMkLst>
          <pc:docMk/>
          <pc:sldMk cId="109857222" sldId="256"/>
        </pc:sldMkLst>
      </pc:sldChg>
      <pc:sldChg chg="modSp add">
        <pc:chgData name="Poojitha Jayadevan" userId="S::poojitha.j@sonata-software.com::cf5319fc-0ad7-4490-82c9-00b9087f3f27" providerId="AD" clId="Web-{2590FF12-EDF9-0FBF-6FD3-8D281376CA35}" dt="2026-04-06T10:16:12.949" v="56" actId="20577"/>
        <pc:sldMkLst>
          <pc:docMk/>
          <pc:sldMk cId="4049981651" sldId="265"/>
        </pc:sldMkLst>
        <pc:spChg chg="mod">
          <ac:chgData name="Poojitha Jayadevan" userId="S::poojitha.j@sonata-software.com::cf5319fc-0ad7-4490-82c9-00b9087f3f27" providerId="AD" clId="Web-{2590FF12-EDF9-0FBF-6FD3-8D281376CA35}" dt="2026-04-06T10:14:03.536" v="8" actId="20577"/>
          <ac:spMkLst>
            <pc:docMk/>
            <pc:sldMk cId="4049981651" sldId="265"/>
            <ac:spMk id="3" creationId="{FC6D3E56-2896-77B0-3627-0F8F1D214417}"/>
          </ac:spMkLst>
        </pc:spChg>
        <pc:spChg chg="mod">
          <ac:chgData name="Poojitha Jayadevan" userId="S::poojitha.j@sonata-software.com::cf5319fc-0ad7-4490-82c9-00b9087f3f27" providerId="AD" clId="Web-{2590FF12-EDF9-0FBF-6FD3-8D281376CA35}" dt="2026-04-06T10:15:00.899" v="26" actId="20577"/>
          <ac:spMkLst>
            <pc:docMk/>
            <pc:sldMk cId="4049981651" sldId="265"/>
            <ac:spMk id="5" creationId="{12A0E65F-2795-80DF-A40F-0D3B98FF59F8}"/>
          </ac:spMkLst>
        </pc:spChg>
        <pc:spChg chg="mod">
          <ac:chgData name="Poojitha Jayadevan" userId="S::poojitha.j@sonata-software.com::cf5319fc-0ad7-4490-82c9-00b9087f3f27" providerId="AD" clId="Web-{2590FF12-EDF9-0FBF-6FD3-8D281376CA35}" dt="2026-04-06T10:16:12.949" v="56" actId="20577"/>
          <ac:spMkLst>
            <pc:docMk/>
            <pc:sldMk cId="4049981651" sldId="265"/>
            <ac:spMk id="9" creationId="{9D8EC298-AB34-B5D5-56D5-EF6FB24292F8}"/>
          </ac:spMkLst>
        </pc:spChg>
        <pc:spChg chg="mod">
          <ac:chgData name="Poojitha Jayadevan" userId="S::poojitha.j@sonata-software.com::cf5319fc-0ad7-4490-82c9-00b9087f3f27" providerId="AD" clId="Web-{2590FF12-EDF9-0FBF-6FD3-8D281376CA35}" dt="2026-04-06T10:15:38.026" v="45" actId="20577"/>
          <ac:spMkLst>
            <pc:docMk/>
            <pc:sldMk cId="4049981651" sldId="265"/>
            <ac:spMk id="27" creationId="{F1A3B9C4-5C21-D1DF-50E3-FF69349C33B7}"/>
          </ac:spMkLst>
        </pc:spChg>
        <pc:spChg chg="mod">
          <ac:chgData name="Poojitha Jayadevan" userId="S::poojitha.j@sonata-software.com::cf5319fc-0ad7-4490-82c9-00b9087f3f27" providerId="AD" clId="Web-{2590FF12-EDF9-0FBF-6FD3-8D281376CA35}" dt="2026-04-06T10:14:14.630" v="11" actId="20577"/>
          <ac:spMkLst>
            <pc:docMk/>
            <pc:sldMk cId="4049981651" sldId="265"/>
            <ac:spMk id="100" creationId="{01701E7E-B45C-408A-D4FC-F019C773B0F3}"/>
          </ac:spMkLst>
        </pc:spChg>
        <pc:spChg chg="mod">
          <ac:chgData name="Poojitha Jayadevan" userId="S::poojitha.j@sonata-software.com::cf5319fc-0ad7-4490-82c9-00b9087f3f27" providerId="AD" clId="Web-{2590FF12-EDF9-0FBF-6FD3-8D281376CA35}" dt="2026-04-06T10:14:38.163" v="18" actId="20577"/>
          <ac:spMkLst>
            <pc:docMk/>
            <pc:sldMk cId="4049981651" sldId="265"/>
            <ac:spMk id="101" creationId="{DEB0277B-2962-BB01-F5EF-E9CD0C13E13F}"/>
          </ac:spMkLst>
        </pc:spChg>
        <pc:spChg chg="mod">
          <ac:chgData name="Poojitha Jayadevan" userId="S::poojitha.j@sonata-software.com::cf5319fc-0ad7-4490-82c9-00b9087f3f27" providerId="AD" clId="Web-{2590FF12-EDF9-0FBF-6FD3-8D281376CA35}" dt="2026-04-06T10:14:16.709" v="13" actId="20577"/>
          <ac:spMkLst>
            <pc:docMk/>
            <pc:sldMk cId="4049981651" sldId="265"/>
            <ac:spMk id="103" creationId="{CF633D6E-1666-85C6-5B50-111AAE85895B}"/>
          </ac:spMkLst>
        </pc:spChg>
        <pc:spChg chg="mod">
          <ac:chgData name="Poojitha Jayadevan" userId="S::poojitha.j@sonata-software.com::cf5319fc-0ad7-4490-82c9-00b9087f3f27" providerId="AD" clId="Web-{2590FF12-EDF9-0FBF-6FD3-8D281376CA35}" dt="2026-04-06T10:14:47.351" v="23" actId="20577"/>
          <ac:spMkLst>
            <pc:docMk/>
            <pc:sldMk cId="4049981651" sldId="265"/>
            <ac:spMk id="104" creationId="{8B47760C-E8FA-303A-AD73-07BC7DD890D5}"/>
          </ac:spMkLst>
        </pc:spChg>
        <pc:spChg chg="mod">
          <ac:chgData name="Poojitha Jayadevan" userId="S::poojitha.j@sonata-software.com::cf5319fc-0ad7-4490-82c9-00b9087f3f27" providerId="AD" clId="Web-{2590FF12-EDF9-0FBF-6FD3-8D281376CA35}" dt="2026-04-06T10:13:58.364" v="6" actId="20577"/>
          <ac:spMkLst>
            <pc:docMk/>
            <pc:sldMk cId="4049981651" sldId="265"/>
            <ac:spMk id="118" creationId="{E7D6969C-BE92-BC9A-8998-FCC55D9486B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3E898-F562-99A9-B447-D116881A6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2DB872-A5DB-EDE7-432E-4CFA6797EF4B}"/>
              </a:ext>
            </a:extLst>
          </p:cNvPr>
          <p:cNvSpPr txBox="1"/>
          <p:nvPr/>
        </p:nvSpPr>
        <p:spPr>
          <a:xfrm>
            <a:off x="421551" y="1232880"/>
            <a:ext cx="10969538" cy="2462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dirty="0">
                <a:solidFill>
                  <a:sysClr val="windowText" lastClr="000000"/>
                </a:solidFill>
                <a:ea typeface="+mn-lt"/>
                <a:cs typeface="+mn-lt"/>
              </a:rPr>
              <a:t>Client overview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1A3B9C4-5C21-D1DF-50E3-FF69349C33B7}"/>
              </a:ext>
            </a:extLst>
          </p:cNvPr>
          <p:cNvSpPr txBox="1"/>
          <p:nvPr/>
        </p:nvSpPr>
        <p:spPr>
          <a:xfrm>
            <a:off x="5216682" y="2452872"/>
            <a:ext cx="3673102" cy="33855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buClr>
                <a:schemeClr val="tx2"/>
              </a:buClr>
            </a:pPr>
            <a:r>
              <a:rPr lang="en-IN" sz="1600" b="1">
                <a:latin typeface="Segoe UI"/>
                <a:cs typeface="Segoe UI"/>
              </a:rPr>
              <a:t>Solutions</a:t>
            </a:r>
            <a:endParaRPr lang="en-US" sz="1400">
              <a:latin typeface="Aptos" panose="020B0004020202020204"/>
              <a:cs typeface="Segoe UI"/>
            </a:endParaRPr>
          </a:p>
          <a:p>
            <a:r>
              <a:rPr lang="en-US" sz="1200" dirty="0">
                <a:ea typeface="+mn-lt"/>
                <a:cs typeface="+mn-lt"/>
              </a:rPr>
              <a:t>Sonata implemented a modern, unified expense reporting ecosystem leveraging Microsoft Fabric, Dynamics 365 Finance &amp; Operations, and Power BI. Through seamless data ingestion, centralized master data management, and a business-oriented semantic model, the platform enabled intuitive, self-service reporting and improved accuracy across all </a:t>
            </a:r>
            <a:r>
              <a:rPr lang="en-US" sz="1200">
                <a:ea typeface="+mn-lt"/>
                <a:cs typeface="+mn-lt"/>
              </a:rPr>
              <a:t>entities. </a:t>
            </a:r>
            <a:endParaRPr lang="en-US"/>
          </a:p>
          <a:p>
            <a:pPr marL="171450" indent="-171450"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Built Fabric to seamlessly ingest expense data from Dynamics and SAP Concur for a complete view </a:t>
            </a:r>
          </a:p>
          <a:p>
            <a:pPr marL="171450" indent="-171450"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Designed a user-friendly semantic data model on Dynamics F&amp;O to simplify reconciliation of accounts and the general ledger with revenue breakdowns </a:t>
            </a:r>
          </a:p>
          <a:p>
            <a:pPr marL="171450" indent="-171450"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Leveraged Power BI and Q&amp;A to provide business users with self-service reporting capabilities </a:t>
            </a:r>
            <a:endParaRPr lang="en-US" sz="1200" dirty="0">
              <a:ea typeface="+mn-lt"/>
              <a:cs typeface="+mn-lt"/>
            </a:endParaRPr>
          </a:p>
          <a:p>
            <a:pPr marL="171450" indent="-171450"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Established a centralized system for mastering data across companies, ensuring accuracy and consistency for cross-company analysis </a:t>
            </a:r>
            <a:endParaRPr lang="en-US" sz="1200" dirty="0">
              <a:ea typeface="+mn-lt"/>
              <a:cs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8EC298-AB34-B5D5-56D5-EF6FB24292F8}"/>
              </a:ext>
            </a:extLst>
          </p:cNvPr>
          <p:cNvSpPr txBox="1"/>
          <p:nvPr/>
        </p:nvSpPr>
        <p:spPr>
          <a:xfrm>
            <a:off x="9387193" y="2319188"/>
            <a:ext cx="2500005" cy="619400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>
                <a:latin typeface="Segoe UI"/>
                <a:cs typeface="Segoe UI"/>
              </a:rPr>
              <a:t>Results</a:t>
            </a:r>
            <a:endParaRPr lang="en-US" sz="1600" b="1">
              <a:latin typeface="Segoe UI"/>
              <a:cs typeface="Segoe UI"/>
            </a:endParaRPr>
          </a:p>
          <a:p>
            <a:pP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Trusted, unified finance data available daily, enabling faster and more accurate business decision-making across the organization </a:t>
            </a:r>
            <a:endParaRPr lang="en-US" dirty="0"/>
          </a:p>
          <a:p>
            <a:pP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Cost-effective and scalable data platform, optimizing infrastructure spend while supporting growth data volumes and analytics needs </a:t>
            </a:r>
            <a:endParaRPr lang="en-US" dirty="0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Empowered business users through self-service reporting, reducing dependency on IT and accelerating time to insights 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Enterprise-grade data governance and security, ensuring compliance, data privacy, and controlled access across users and regions 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Future-ready platform to onboard additional business domains, enabling seamless expansion of analytics and reporting capabilities over time </a:t>
            </a:r>
            <a:endParaRPr lang="en-US" dirty="0"/>
          </a:p>
          <a:p>
            <a:pPr>
              <a:buFont typeface="Arial"/>
              <a:buChar char="•"/>
            </a:pPr>
            <a:endParaRPr lang="en-US"/>
          </a:p>
          <a:p>
            <a:pPr>
              <a:buFont typeface="Arial"/>
              <a:buChar char="•"/>
            </a:pPr>
            <a:endParaRPr lang="en-US"/>
          </a:p>
          <a:p>
            <a:pPr>
              <a:buFont typeface="Arial"/>
              <a:buChar char="•"/>
            </a:pPr>
            <a:endParaRPr lang="en-US"/>
          </a:p>
          <a:p>
            <a:pPr>
              <a:buFont typeface="Arial"/>
              <a:buChar char="•"/>
            </a:pPr>
            <a:endParaRPr lang="en-US" sz="12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/>
          </a:p>
          <a:p>
            <a:pPr>
              <a:buFont typeface="Arial"/>
              <a:buChar char="•"/>
            </a:pPr>
            <a:endParaRPr lang="en-US" sz="1200" dirty="0"/>
          </a:p>
          <a:p>
            <a:pPr>
              <a:buFont typeface="Arial"/>
              <a:buChar char="•"/>
            </a:pPr>
            <a:endParaRPr lang="en-US"/>
          </a:p>
          <a:p>
            <a:pPr marL="171450" indent="-171450">
              <a:buFont typeface="Arial"/>
              <a:buChar char="•"/>
            </a:pPr>
            <a:endParaRPr lang="en-US" sz="1200" dirty="0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E7D6969C-BE92-BC9A-8998-FCC55D9486B2}"/>
              </a:ext>
            </a:extLst>
          </p:cNvPr>
          <p:cNvSpPr txBox="1"/>
          <p:nvPr/>
        </p:nvSpPr>
        <p:spPr>
          <a:xfrm>
            <a:off x="291370" y="410102"/>
            <a:ext cx="10846799" cy="76944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N" sz="4400" b="1">
                <a:solidFill>
                  <a:srgbClr val="000000"/>
                </a:solidFill>
                <a:ea typeface="+mn-lt"/>
                <a:cs typeface="+mn-lt"/>
              </a:rPr>
              <a:t>Fields of insight, powered by data </a:t>
            </a:r>
            <a:endParaRPr lang="en-US" b="1"/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83BC0385-7C8D-08AF-25B9-BCC756546265}"/>
              </a:ext>
            </a:extLst>
          </p:cNvPr>
          <p:cNvCxnSpPr>
            <a:cxnSpLocks/>
          </p:cNvCxnSpPr>
          <p:nvPr/>
        </p:nvCxnSpPr>
        <p:spPr>
          <a:xfrm flipV="1">
            <a:off x="9191962" y="2390130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9D307BF8-AF6D-3F5A-90A0-9CC5CF6E516B}"/>
              </a:ext>
            </a:extLst>
          </p:cNvPr>
          <p:cNvCxnSpPr>
            <a:cxnSpLocks/>
          </p:cNvCxnSpPr>
          <p:nvPr/>
        </p:nvCxnSpPr>
        <p:spPr>
          <a:xfrm flipV="1">
            <a:off x="5128398" y="2390130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8B8473B-47BD-FF2A-EF3D-1BA4BA686C7C}"/>
              </a:ext>
            </a:extLst>
          </p:cNvPr>
          <p:cNvSpPr txBox="1"/>
          <p:nvPr/>
        </p:nvSpPr>
        <p:spPr>
          <a:xfrm>
            <a:off x="390595" y="2319188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7D6DAF87-A8A5-039A-1782-4EDCB732B432}"/>
              </a:ext>
            </a:extLst>
          </p:cNvPr>
          <p:cNvSpPr/>
          <p:nvPr/>
        </p:nvSpPr>
        <p:spPr>
          <a:xfrm>
            <a:off x="2936384" y="266552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01701E7E-B45C-408A-D4FC-F019C773B0F3}"/>
              </a:ext>
            </a:extLst>
          </p:cNvPr>
          <p:cNvSpPr txBox="1"/>
          <p:nvPr/>
        </p:nvSpPr>
        <p:spPr>
          <a:xfrm>
            <a:off x="387817" y="3165072"/>
            <a:ext cx="2306510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ea typeface="+mn-lt"/>
                <a:cs typeface="+mn-lt"/>
              </a:rPr>
              <a:t>Lacked a standardized data model to support consolidated reporting across AX 2012 and D365 F&amp;O </a:t>
            </a:r>
            <a:endParaRPr lang="en-US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CF633D6E-1666-85C6-5B50-111AAE85895B}"/>
              </a:ext>
            </a:extLst>
          </p:cNvPr>
          <p:cNvSpPr txBox="1"/>
          <p:nvPr/>
        </p:nvSpPr>
        <p:spPr>
          <a:xfrm>
            <a:off x="2936384" y="3077629"/>
            <a:ext cx="2286193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Absence of a unified platform and inconsistent master data </a:t>
            </a:r>
            <a:endParaRPr lang="en-US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DEB0277B-2962-BB01-F5EF-E9CD0C13E13F}"/>
              </a:ext>
            </a:extLst>
          </p:cNvPr>
          <p:cNvSpPr txBox="1"/>
          <p:nvPr/>
        </p:nvSpPr>
        <p:spPr>
          <a:xfrm>
            <a:off x="390595" y="4479476"/>
            <a:ext cx="214578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Limited ability to perform independent analysis, relying heavily on manual interventions 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8B47760C-E8FA-303A-AD73-07BC7DD890D5}"/>
              </a:ext>
            </a:extLst>
          </p:cNvPr>
          <p:cNvSpPr txBox="1"/>
          <p:nvPr/>
        </p:nvSpPr>
        <p:spPr>
          <a:xfrm>
            <a:off x="2988283" y="4501247"/>
            <a:ext cx="2036535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Lack of secure self-service reporting for business users due to limited data security and governance controls </a:t>
            </a:r>
            <a:endParaRPr lang="en-US"/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40DF7620-A8F7-3C8A-4A10-DB6BE2AC9BD8}"/>
              </a:ext>
            </a:extLst>
          </p:cNvPr>
          <p:cNvSpPr/>
          <p:nvPr/>
        </p:nvSpPr>
        <p:spPr>
          <a:xfrm>
            <a:off x="390595" y="399426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0A4118D-F5D8-0551-0C94-F24DE30989C6}"/>
              </a:ext>
            </a:extLst>
          </p:cNvPr>
          <p:cNvSpPr/>
          <p:nvPr/>
        </p:nvSpPr>
        <p:spPr>
          <a:xfrm>
            <a:off x="390595" y="266552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00955D25-C854-6EBF-81E8-CE4840EC313F}"/>
              </a:ext>
            </a:extLst>
          </p:cNvPr>
          <p:cNvSpPr/>
          <p:nvPr/>
        </p:nvSpPr>
        <p:spPr>
          <a:xfrm>
            <a:off x="3000778" y="399634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4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6D3E56-2896-77B0-3627-0F8F1D214417}"/>
              </a:ext>
            </a:extLst>
          </p:cNvPr>
          <p:cNvSpPr txBox="1"/>
          <p:nvPr/>
        </p:nvSpPr>
        <p:spPr>
          <a:xfrm>
            <a:off x="534359" y="1621505"/>
            <a:ext cx="10945157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A global company specializing in animal health and nutrition, crop science, and food and beverage production. It focuses on advancing agriculture through innovative technologies, sustainable practices, and science-driven solutions. 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A0E65F-2795-80DF-A40F-0D3B98FF59F8}"/>
              </a:ext>
            </a:extLst>
          </p:cNvPr>
          <p:cNvSpPr txBox="1"/>
          <p:nvPr/>
        </p:nvSpPr>
        <p:spPr>
          <a:xfrm>
            <a:off x="1771756" y="5664299"/>
            <a:ext cx="2036535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Needed a centralized view to track and analyze travel and expense data incurred by business executives across multiple regions and locations. 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BF336F6-2505-7241-63A1-14633EEF7438}"/>
              </a:ext>
            </a:extLst>
          </p:cNvPr>
          <p:cNvSpPr/>
          <p:nvPr/>
        </p:nvSpPr>
        <p:spPr>
          <a:xfrm>
            <a:off x="1784251" y="515939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5</a:t>
            </a:r>
            <a:endParaRPr lang="en-IN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981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9d2d0fd2cd00cfef0cb05d64816f713d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b6044b58272540f99a88e0d1407b3399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Props1.xml><?xml version="1.0" encoding="utf-8"?>
<ds:datastoreItem xmlns:ds="http://schemas.openxmlformats.org/officeDocument/2006/customXml" ds:itemID="{D9D9CB41-256F-42DA-8273-7C04761BD5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AE8AA6C-0D4D-4E8F-88CF-F30BCC6970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18897EA-99BB-485D-A1B9-13D24F077447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22</cp:revision>
  <dcterms:created xsi:type="dcterms:W3CDTF">2026-04-06T10:13:01Z</dcterms:created>
  <dcterms:modified xsi:type="dcterms:W3CDTF">2026-04-06T10:16:16Z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