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DD373A-40A1-EFE4-2CEA-0CEA65614EEF}" v="17" dt="2026-06-17T09:54:42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1DD373A-40A1-EFE4-2CEA-0CEA65614EEF}"/>
    <pc:docChg chg="modSld">
      <pc:chgData name="" userId="" providerId="" clId="Web-{51DD373A-40A1-EFE4-2CEA-0CEA65614EEF}" dt="2026-06-17T09:54:42.751" v="6" actId="20577"/>
      <pc:docMkLst>
        <pc:docMk/>
      </pc:docMkLst>
      <pc:sldChg chg="modSp">
        <pc:chgData name="" userId="" providerId="" clId="Web-{51DD373A-40A1-EFE4-2CEA-0CEA65614EEF}" dt="2026-06-17T09:54:42.751" v="6" actId="20577"/>
        <pc:sldMkLst>
          <pc:docMk/>
          <pc:sldMk cId="4049981651" sldId="265"/>
        </pc:sldMkLst>
        <pc:spChg chg="mod">
          <ac:chgData name="" userId="" providerId="" clId="Web-{51DD373A-40A1-EFE4-2CEA-0CEA65614EEF}" dt="2026-06-17T09:54:42.751" v="6" actId="20577"/>
          <ac:spMkLst>
            <pc:docMk/>
            <pc:sldMk cId="4049981651" sldId="265"/>
            <ac:spMk id="3" creationId="{FC6D3E56-2896-77B0-3627-0F8F1D2144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E898-F562-99A9-B447-D116881A6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DB872-A5DB-EDE7-432E-4CFA6797EF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Client overview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A3B9C4-5C21-D1DF-50E3-FF69349C33B7}"/>
              </a:ext>
            </a:extLst>
          </p:cNvPr>
          <p:cNvSpPr txBox="1"/>
          <p:nvPr/>
        </p:nvSpPr>
        <p:spPr>
          <a:xfrm>
            <a:off x="5216682" y="2452872"/>
            <a:ext cx="3673102" cy="440120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Solutions</a:t>
            </a:r>
            <a:endParaRPr lang="en-US" sz="1400">
              <a:latin typeface="Aptos" panose="020B0004020202020204"/>
              <a:cs typeface="Segoe UI"/>
            </a:endParaRPr>
          </a:p>
          <a:p>
            <a:r>
              <a:rPr lang="en-IN" sz="1400">
                <a:ea typeface="+mn-lt"/>
                <a:cs typeface="+mn-lt"/>
              </a:rPr>
              <a:t>Sonata Software delivered an end-to-end AI powered transformation centred on establishing a scalable AI operating model and deploying high impact customer service automation solutions.  The solution was envisioned in structured phases:  </a:t>
            </a:r>
            <a:endParaRPr lang="en-IN"/>
          </a:p>
          <a:p>
            <a:pPr marL="285750" indent="-285750">
              <a:buFont typeface="Arial"/>
              <a:buChar char="•"/>
            </a:pPr>
            <a:r>
              <a:rPr lang="en-IN" sz="1400">
                <a:ea typeface="+mn-lt"/>
                <a:cs typeface="+mn-lt"/>
              </a:rPr>
              <a:t>Phase 1: Delivery of three prioritised AI use cases through a dedicated Scrum team</a:t>
            </a:r>
            <a:endParaRPr lang="en-US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IN" sz="1400" dirty="0">
                <a:ea typeface="+mn-lt"/>
                <a:cs typeface="+mn-lt"/>
              </a:rPr>
              <a:t>Phase 2: Expansion with an additional development pod for parallel </a:t>
            </a:r>
            <a:r>
              <a:rPr lang="en-IN" sz="1400">
                <a:ea typeface="+mn-lt"/>
                <a:cs typeface="+mn-lt"/>
              </a:rPr>
              <a:t>delivery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IN" sz="1400">
                <a:ea typeface="+mn-lt"/>
                <a:cs typeface="+mn-lt"/>
              </a:rPr>
              <a:t>Phase 3: Broader Microsoft Copilot adoption supported through training and consulting 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The flagship solution was an AI-based email automation system integrated with Camp Australia’s OCW platform.</a:t>
            </a:r>
            <a:endParaRPr lang="en-US" sz="1600"/>
          </a:p>
          <a:p>
            <a:endParaRPr lang="en-IN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8EC298-AB34-B5D5-56D5-EF6FB24292F8}"/>
              </a:ext>
            </a:extLst>
          </p:cNvPr>
          <p:cNvSpPr txBox="1"/>
          <p:nvPr/>
        </p:nvSpPr>
        <p:spPr>
          <a:xfrm>
            <a:off x="9387193" y="2319188"/>
            <a:ext cx="2500005" cy="34240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>
                <a:ea typeface="+mn-lt"/>
                <a:cs typeface="+mn-lt"/>
              </a:rPr>
              <a:t>5,000 emails automated per month, covering routine enquiries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40% reduction in manual customer service workload for the 10member team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Response times improved from 24 hours to minutes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Projected  AUD 1 million+ savings by FY27 </a:t>
            </a:r>
            <a:endParaRPr lang="en-US"/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D6969C-BE92-BC9A-8998-FCC55D9486B2}"/>
              </a:ext>
            </a:extLst>
          </p:cNvPr>
          <p:cNvSpPr txBox="1"/>
          <p:nvPr/>
        </p:nvSpPr>
        <p:spPr>
          <a:xfrm>
            <a:off x="291370" y="410102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400">
                <a:solidFill>
                  <a:srgbClr val="000000"/>
                </a:solidFill>
                <a:ea typeface="+mn-lt"/>
                <a:cs typeface="+mn-lt"/>
              </a:rPr>
              <a:t>Care powered by intelligence</a:t>
            </a:r>
            <a:endParaRPr lang="en-IN" sz="4400" b="1">
              <a:ea typeface="+mn-lt"/>
              <a:cs typeface="+mn-lt"/>
            </a:endParaRP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3BC0385-7C8D-08AF-25B9-BCC756546265}"/>
              </a:ext>
            </a:extLst>
          </p:cNvPr>
          <p:cNvCxnSpPr>
            <a:cxnSpLocks/>
          </p:cNvCxnSpPr>
          <p:nvPr/>
        </p:nvCxnSpPr>
        <p:spPr>
          <a:xfrm flipV="1">
            <a:off x="9191962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9D307BF8-AF6D-3F5A-90A0-9CC5CF6E516B}"/>
              </a:ext>
            </a:extLst>
          </p:cNvPr>
          <p:cNvCxnSpPr>
            <a:cxnSpLocks/>
          </p:cNvCxnSpPr>
          <p:nvPr/>
        </p:nvCxnSpPr>
        <p:spPr>
          <a:xfrm flipV="1">
            <a:off x="5128398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B8473B-47BD-FF2A-EF3D-1BA4BA686C7C}"/>
              </a:ext>
            </a:extLst>
          </p:cNvPr>
          <p:cNvSpPr txBox="1"/>
          <p:nvPr/>
        </p:nvSpPr>
        <p:spPr>
          <a:xfrm>
            <a:off x="390595" y="2319188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7D6DAF87-A8A5-039A-1782-4EDCB732B432}"/>
              </a:ext>
            </a:extLst>
          </p:cNvPr>
          <p:cNvSpPr/>
          <p:nvPr/>
        </p:nvSpPr>
        <p:spPr>
          <a:xfrm>
            <a:off x="2936384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1701E7E-B45C-408A-D4FC-F019C773B0F3}"/>
              </a:ext>
            </a:extLst>
          </p:cNvPr>
          <p:cNvSpPr txBox="1"/>
          <p:nvPr/>
        </p:nvSpPr>
        <p:spPr>
          <a:xfrm>
            <a:off x="387817" y="3165072"/>
            <a:ext cx="2306510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>
                <a:ea typeface="+mn-lt"/>
                <a:cs typeface="+mn-lt"/>
              </a:rPr>
              <a:t>The novelty of generative AI made it difficult to define a clear adoption strategy or implementation approach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F633D6E-1666-85C6-5B50-111AAE85895B}"/>
              </a:ext>
            </a:extLst>
          </p:cNvPr>
          <p:cNvSpPr txBox="1"/>
          <p:nvPr/>
        </p:nvSpPr>
        <p:spPr>
          <a:xfrm>
            <a:off x="2936384" y="3077629"/>
            <a:ext cx="2286193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The internal team lacked the technical expertise to evaluate, architect, and deliver AI solutions independently </a:t>
            </a:r>
            <a:endParaRPr lang="en-US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B0277B-2962-BB01-F5EF-E9CD0C13E13F}"/>
              </a:ext>
            </a:extLst>
          </p:cNvPr>
          <p:cNvSpPr txBox="1"/>
          <p:nvPr/>
        </p:nvSpPr>
        <p:spPr>
          <a:xfrm>
            <a:off x="390595" y="4479476"/>
            <a:ext cx="214578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Manually handling approximately 5,000 email enquiries every month, covering class rescheduling, general questions, and payment queries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B47760C-E8FA-303A-AD73-07BC7DD890D5}"/>
              </a:ext>
            </a:extLst>
          </p:cNvPr>
          <p:cNvSpPr txBox="1"/>
          <p:nvPr/>
        </p:nvSpPr>
        <p:spPr>
          <a:xfrm>
            <a:off x="2988283" y="4501247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Average response time of around 24 hours, leaving the team with little capacity for higher-value engagement.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40DF7620-A8F7-3C8A-4A10-DB6BE2AC9BD8}"/>
              </a:ext>
            </a:extLst>
          </p:cNvPr>
          <p:cNvSpPr/>
          <p:nvPr/>
        </p:nvSpPr>
        <p:spPr>
          <a:xfrm>
            <a:off x="390595" y="39942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0A4118D-F5D8-0551-0C94-F24DE30989C6}"/>
              </a:ext>
            </a:extLst>
          </p:cNvPr>
          <p:cNvSpPr/>
          <p:nvPr/>
        </p:nvSpPr>
        <p:spPr>
          <a:xfrm>
            <a:off x="390595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0955D25-C854-6EBF-81E8-CE4840EC313F}"/>
              </a:ext>
            </a:extLst>
          </p:cNvPr>
          <p:cNvSpPr/>
          <p:nvPr/>
        </p:nvSpPr>
        <p:spPr>
          <a:xfrm>
            <a:off x="3000778" y="39963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D3E56-2896-77B0-3627-0F8F1D214417}"/>
              </a:ext>
            </a:extLst>
          </p:cNvPr>
          <p:cNvSpPr txBox="1"/>
          <p:nvPr/>
        </p:nvSpPr>
        <p:spPr>
          <a:xfrm>
            <a:off x="534359" y="1621505"/>
            <a:ext cx="1094515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Camp Australia is a leading provider of OSHC in Australia, supporting over 15,000 enrolled students nationally offering before-school, after-school, and holiday programs that support children’s growth, learning, and wellbeing.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BD93B1-2A8B-4CFA-9021-2479F2DCFA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887627-A4E3-400D-86F4-E3823A7F6C6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3283067F-AFD0-4DBA-95E9-6823A5BB7A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26</cp:revision>
  <dcterms:created xsi:type="dcterms:W3CDTF">2026-04-06T11:07:07Z</dcterms:created>
  <dcterms:modified xsi:type="dcterms:W3CDTF">2026-06-17T09:54:50Z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