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316766-5C64-E05A-6556-B0123CA6821D}" v="50" dt="2024-12-05T13:08:01.304"/>
    <p1510:client id="{D5F5F406-A573-294E-A0F6-7FE8B6D8D8EA}" v="240" dt="2024-12-05T13:17:15.8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D5F5F406-A573-294E-A0F6-7FE8B6D8D8EA}"/>
    <pc:docChg chg="modSld">
      <pc:chgData name="Poojitha Jayadevan" userId="S::poojitha.j@sonata-software.com::cf5319fc-0ad7-4490-82c9-00b9087f3f27" providerId="AD" clId="Web-{D5F5F406-A573-294E-A0F6-7FE8B6D8D8EA}" dt="2024-12-05T13:17:15.676" v="164" actId="20577"/>
      <pc:docMkLst>
        <pc:docMk/>
      </pc:docMkLst>
      <pc:sldChg chg="addSp delSp modSp">
        <pc:chgData name="Poojitha Jayadevan" userId="S::poojitha.j@sonata-software.com::cf5319fc-0ad7-4490-82c9-00b9087f3f27" providerId="AD" clId="Web-{D5F5F406-A573-294E-A0F6-7FE8B6D8D8EA}" dt="2024-12-05T13:17:15.676" v="164" actId="20577"/>
        <pc:sldMkLst>
          <pc:docMk/>
          <pc:sldMk cId="302988829" sldId="259"/>
        </pc:sldMkLst>
        <pc:spChg chg="mod">
          <ac:chgData name="Poojitha Jayadevan" userId="S::poojitha.j@sonata-software.com::cf5319fc-0ad7-4490-82c9-00b9087f3f27" providerId="AD" clId="Web-{D5F5F406-A573-294E-A0F6-7FE8B6D8D8EA}" dt="2024-12-05T13:11:59.387" v="6" actId="20577"/>
          <ac:spMkLst>
            <pc:docMk/>
            <pc:sldMk cId="302988829" sldId="259"/>
            <ac:spMk id="9" creationId="{A579591B-48F8-ACED-0B12-F014AF9F2522}"/>
          </ac:spMkLst>
        </pc:spChg>
        <pc:spChg chg="mod">
          <ac:chgData name="Poojitha Jayadevan" userId="S::poojitha.j@sonata-software.com::cf5319fc-0ad7-4490-82c9-00b9087f3f27" providerId="AD" clId="Web-{D5F5F406-A573-294E-A0F6-7FE8B6D8D8EA}" dt="2024-12-05T13:12:15.590" v="16" actId="20577"/>
          <ac:spMkLst>
            <pc:docMk/>
            <pc:sldMk cId="302988829" sldId="259"/>
            <ac:spMk id="11" creationId="{C4BB74EA-CB46-F90D-F278-42617370C7A5}"/>
          </ac:spMkLst>
        </pc:spChg>
        <pc:spChg chg="add mod">
          <ac:chgData name="Poojitha Jayadevan" userId="S::poojitha.j@sonata-software.com::cf5319fc-0ad7-4490-82c9-00b9087f3f27" providerId="AD" clId="Web-{D5F5F406-A573-294E-A0F6-7FE8B6D8D8EA}" dt="2024-12-05T13:14:05.312" v="47"/>
          <ac:spMkLst>
            <pc:docMk/>
            <pc:sldMk cId="302988829" sldId="259"/>
            <ac:spMk id="12" creationId="{1D556DF3-1F15-526D-779D-BAA47B69540A}"/>
          </ac:spMkLst>
        </pc:spChg>
        <pc:spChg chg="add mod">
          <ac:chgData name="Poojitha Jayadevan" userId="S::poojitha.j@sonata-software.com::cf5319fc-0ad7-4490-82c9-00b9087f3f27" providerId="AD" clId="Web-{D5F5F406-A573-294E-A0F6-7FE8B6D8D8EA}" dt="2024-12-05T13:16:18.940" v="124" actId="1076"/>
          <ac:spMkLst>
            <pc:docMk/>
            <pc:sldMk cId="302988829" sldId="259"/>
            <ac:spMk id="14" creationId="{093F51A7-80EB-9A0D-669A-FAFF55ABA640}"/>
          </ac:spMkLst>
        </pc:spChg>
        <pc:spChg chg="mod">
          <ac:chgData name="Poojitha Jayadevan" userId="S::poojitha.j@sonata-software.com::cf5319fc-0ad7-4490-82c9-00b9087f3f27" providerId="AD" clId="Web-{D5F5F406-A573-294E-A0F6-7FE8B6D8D8EA}" dt="2024-12-05T13:15:19.813" v="88" actId="20577"/>
          <ac:spMkLst>
            <pc:docMk/>
            <pc:sldMk cId="302988829" sldId="259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D5F5F406-A573-294E-A0F6-7FE8B6D8D8EA}" dt="2024-12-05T13:17:15.676" v="164" actId="20577"/>
          <ac:spMkLst>
            <pc:docMk/>
            <pc:sldMk cId="302988829" sldId="259"/>
            <ac:spMk id="29" creationId="{5C138AAC-6904-CD46-393F-2B1653E2ED7A}"/>
          </ac:spMkLst>
        </pc:spChg>
        <pc:spChg chg="mod">
          <ac:chgData name="Poojitha Jayadevan" userId="S::poojitha.j@sonata-software.com::cf5319fc-0ad7-4490-82c9-00b9087f3f27" providerId="AD" clId="Web-{D5F5F406-A573-294E-A0F6-7FE8B6D8D8EA}" dt="2024-12-05T13:12:18.372" v="20" actId="20577"/>
          <ac:spMkLst>
            <pc:docMk/>
            <pc:sldMk cId="302988829" sldId="259"/>
            <ac:spMk id="38" creationId="{3EFAA8A3-8789-40EC-B69F-6B3A0FDD61C2}"/>
          </ac:spMkLst>
        </pc:spChg>
        <pc:spChg chg="mod">
          <ac:chgData name="Poojitha Jayadevan" userId="S::poojitha.j@sonata-software.com::cf5319fc-0ad7-4490-82c9-00b9087f3f27" providerId="AD" clId="Web-{D5F5F406-A573-294E-A0F6-7FE8B6D8D8EA}" dt="2024-12-05T13:11:53.918" v="1" actId="20577"/>
          <ac:spMkLst>
            <pc:docMk/>
            <pc:sldMk cId="302988829" sldId="259"/>
            <ac:spMk id="49" creationId="{E19693AA-D4DA-4C3E-ADDE-C2C088E94051}"/>
          </ac:spMkLst>
        </pc:spChg>
        <pc:spChg chg="mod">
          <ac:chgData name="Poojitha Jayadevan" userId="S::poojitha.j@sonata-software.com::cf5319fc-0ad7-4490-82c9-00b9087f3f27" providerId="AD" clId="Web-{D5F5F406-A573-294E-A0F6-7FE8B6D8D8EA}" dt="2024-12-05T13:12:49.888" v="25" actId="20577"/>
          <ac:spMkLst>
            <pc:docMk/>
            <pc:sldMk cId="302988829" sldId="259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D5F5F406-A573-294E-A0F6-7FE8B6D8D8EA}" dt="2024-12-05T13:13:05.591" v="28" actId="20577"/>
          <ac:spMkLst>
            <pc:docMk/>
            <pc:sldMk cId="302988829" sldId="259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D5F5F406-A573-294E-A0F6-7FE8B6D8D8EA}" dt="2024-12-05T13:13:11.670" v="31" actId="20577"/>
          <ac:spMkLst>
            <pc:docMk/>
            <pc:sldMk cId="302988829" sldId="259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D5F5F406-A573-294E-A0F6-7FE8B6D8D8EA}" dt="2024-12-05T13:13:14.185" v="34" actId="20577"/>
          <ac:spMkLst>
            <pc:docMk/>
            <pc:sldMk cId="302988829" sldId="259"/>
            <ac:spMk id="104" creationId="{37B77DFB-D7D0-B5E6-2FC1-2468DDF9629C}"/>
          </ac:spMkLst>
        </pc:spChg>
        <pc:picChg chg="add mod">
          <ac:chgData name="Poojitha Jayadevan" userId="S::poojitha.j@sonata-software.com::cf5319fc-0ad7-4490-82c9-00b9087f3f27" providerId="AD" clId="Web-{D5F5F406-A573-294E-A0F6-7FE8B6D8D8EA}" dt="2024-12-05T13:13:18.514" v="36" actId="1076"/>
          <ac:picMkLst>
            <pc:docMk/>
            <pc:sldMk cId="302988829" sldId="259"/>
            <ac:picMk id="3" creationId="{43B69FAF-3359-AB84-C3F0-BE148C0D9411}"/>
          </ac:picMkLst>
        </pc:picChg>
        <pc:picChg chg="add del mod">
          <ac:chgData name="Poojitha Jayadevan" userId="S::poojitha.j@sonata-software.com::cf5319fc-0ad7-4490-82c9-00b9087f3f27" providerId="AD" clId="Web-{D5F5F406-A573-294E-A0F6-7FE8B6D8D8EA}" dt="2024-12-05T13:13:30.311" v="40"/>
          <ac:picMkLst>
            <pc:docMk/>
            <pc:sldMk cId="302988829" sldId="259"/>
            <ac:picMk id="5" creationId="{9ECD123D-44E7-0EED-F868-5AB3531A3E11}"/>
          </ac:picMkLst>
        </pc:picChg>
        <pc:picChg chg="add del">
          <ac:chgData name="Poojitha Jayadevan" userId="S::poojitha.j@sonata-software.com::cf5319fc-0ad7-4490-82c9-00b9087f3f27" providerId="AD" clId="Web-{D5F5F406-A573-294E-A0F6-7FE8B6D8D8EA}" dt="2024-12-05T13:13:35.655" v="42"/>
          <ac:picMkLst>
            <pc:docMk/>
            <pc:sldMk cId="302988829" sldId="259"/>
            <ac:picMk id="7" creationId="{E796FC8D-F770-495B-E952-4A70A05985A6}"/>
          </ac:picMkLst>
        </pc:picChg>
      </pc:sldChg>
    </pc:docChg>
  </pc:docChgLst>
  <pc:docChgLst>
    <pc:chgData name="Poojitha Jayadevan" userId="S::poojitha.j@sonata-software.com::cf5319fc-0ad7-4490-82c9-00b9087f3f27" providerId="AD" clId="Web-{C5316766-5C64-E05A-6556-B0123CA6821D}"/>
    <pc:docChg chg="addSld delSld modSld">
      <pc:chgData name="Poojitha Jayadevan" userId="S::poojitha.j@sonata-software.com::cf5319fc-0ad7-4490-82c9-00b9087f3f27" providerId="AD" clId="Web-{C5316766-5C64-E05A-6556-B0123CA6821D}" dt="2024-12-05T13:08:01.257" v="37" actId="20577"/>
      <pc:docMkLst>
        <pc:docMk/>
      </pc:docMkLst>
      <pc:sldChg chg="addSp delSp modSp del">
        <pc:chgData name="Poojitha Jayadevan" userId="S::poojitha.j@sonata-software.com::cf5319fc-0ad7-4490-82c9-00b9087f3f27" providerId="AD" clId="Web-{C5316766-5C64-E05A-6556-B0123CA6821D}" dt="2024-12-05T13:06:08.878" v="5"/>
        <pc:sldMkLst>
          <pc:docMk/>
          <pc:sldMk cId="109857222" sldId="256"/>
        </pc:sldMkLst>
        <pc:spChg chg="add del mod">
          <ac:chgData name="Poojitha Jayadevan" userId="S::poojitha.j@sonata-software.com::cf5319fc-0ad7-4490-82c9-00b9087f3f27" providerId="AD" clId="Web-{C5316766-5C64-E05A-6556-B0123CA6821D}" dt="2024-12-05T13:05:36.846" v="3"/>
          <ac:spMkLst>
            <pc:docMk/>
            <pc:sldMk cId="109857222" sldId="256"/>
            <ac:spMk id="4" creationId="{08421C3C-71C8-FEE0-2266-093D4F6C2895}"/>
          </ac:spMkLst>
        </pc:spChg>
      </pc:sldChg>
      <pc:sldChg chg="addSp delSp modSp add">
        <pc:chgData name="Poojitha Jayadevan" userId="S::poojitha.j@sonata-software.com::cf5319fc-0ad7-4490-82c9-00b9087f3f27" providerId="AD" clId="Web-{C5316766-5C64-E05A-6556-B0123CA6821D}" dt="2024-12-05T13:08:01.257" v="37" actId="20577"/>
        <pc:sldMkLst>
          <pc:docMk/>
          <pc:sldMk cId="302988829" sldId="259"/>
        </pc:sldMkLst>
        <pc:spChg chg="add del mod">
          <ac:chgData name="Poojitha Jayadevan" userId="S::poojitha.j@sonata-software.com::cf5319fc-0ad7-4490-82c9-00b9087f3f27" providerId="AD" clId="Web-{C5316766-5C64-E05A-6556-B0123CA6821D}" dt="2024-12-05T13:07:23.865" v="21" actId="20577"/>
          <ac:spMkLst>
            <pc:docMk/>
            <pc:sldMk cId="302988829" sldId="259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C5316766-5C64-E05A-6556-B0123CA6821D}" dt="2024-12-05T13:07:49.928" v="36" actId="20577"/>
          <ac:spMkLst>
            <pc:docMk/>
            <pc:sldMk cId="302988829" sldId="259"/>
            <ac:spMk id="4" creationId="{E229E25B-83E5-F133-4B68-46932CC4844B}"/>
          </ac:spMkLst>
        </pc:spChg>
        <pc:spChg chg="add del mod">
          <ac:chgData name="Poojitha Jayadevan" userId="S::poojitha.j@sonata-software.com::cf5319fc-0ad7-4490-82c9-00b9087f3f27" providerId="AD" clId="Web-{C5316766-5C64-E05A-6556-B0123CA6821D}" dt="2024-12-05T13:07:16.584" v="17"/>
          <ac:spMkLst>
            <pc:docMk/>
            <pc:sldMk cId="302988829" sldId="259"/>
            <ac:spMk id="5" creationId="{4CA6FC4F-301C-9693-D4BD-85EE64885F54}"/>
          </ac:spMkLst>
        </pc:spChg>
        <pc:spChg chg="mod">
          <ac:chgData name="Poojitha Jayadevan" userId="S::poojitha.j@sonata-software.com::cf5319fc-0ad7-4490-82c9-00b9087f3f27" providerId="AD" clId="Web-{C5316766-5C64-E05A-6556-B0123CA6821D}" dt="2024-12-05T13:08:01.257" v="37" actId="20577"/>
          <ac:spMkLst>
            <pc:docMk/>
            <pc:sldMk cId="302988829" sldId="259"/>
            <ac:spMk id="8" creationId="{7B1E7DD8-EACF-E0B8-CB6C-9D397E63A7E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5C109-757E-74AC-7D85-FB82997EC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009" y="-300113"/>
            <a:ext cx="12402457" cy="1325563"/>
          </a:xfrm>
        </p:spPr>
        <p:txBody>
          <a:bodyPr/>
          <a:lstStyle/>
          <a:p>
            <a:r>
              <a:rPr lang="en-IN">
                <a:ea typeface="+mj-lt"/>
                <a:cs typeface="+mj-lt"/>
              </a:rPr>
              <a:t>Financial Services Made Efficient</a:t>
            </a:r>
            <a:endParaRPr lang="en-I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334802" y="813249"/>
            <a:ext cx="11304588" cy="646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400">
                <a:ea typeface="+mn-lt"/>
                <a:cs typeface="+mn-lt"/>
              </a:rPr>
              <a:t>The client is a prominent global financial institution renowned for offering comprehensive wealth management, asset servicing, asset management, and banking services to corporations, institutions, and high-net-worth individuals worldwide.</a:t>
            </a:r>
            <a:endParaRPr lang="en-US"/>
          </a:p>
          <a:p>
            <a:endParaRPr lang="en-US" sz="1400">
              <a:ea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D8A9FD-65F9-5753-87B0-9132FB472204}"/>
              </a:ext>
            </a:extLst>
          </p:cNvPr>
          <p:cNvSpPr txBox="1"/>
          <p:nvPr/>
        </p:nvSpPr>
        <p:spPr>
          <a:xfrm>
            <a:off x="479425" y="1593897"/>
            <a:ext cx="1840232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/>
              <a:t>Client Overview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1E7DD8-EACF-E0B8-CB6C-9D397E63A7EC}"/>
              </a:ext>
            </a:extLst>
          </p:cNvPr>
          <p:cNvSpPr txBox="1"/>
          <p:nvPr/>
        </p:nvSpPr>
        <p:spPr>
          <a:xfrm>
            <a:off x="2456613" y="1736522"/>
            <a:ext cx="1425710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lvl="0">
              <a:defRPr/>
            </a:pPr>
            <a:r>
              <a:rPr lang="en-IN" sz="1200"/>
              <a:t>BFSI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79591B-48F8-ACED-0B12-F014AF9F2522}"/>
              </a:ext>
            </a:extLst>
          </p:cNvPr>
          <p:cNvSpPr txBox="1"/>
          <p:nvPr/>
        </p:nvSpPr>
        <p:spPr>
          <a:xfrm>
            <a:off x="4117703" y="1736522"/>
            <a:ext cx="1301319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ea typeface="+mn-lt"/>
                <a:cs typeface="+mn-lt"/>
              </a:rPr>
              <a:t>$156.1B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462F37-FF6A-6822-DD1E-037FFEDCAD94}"/>
              </a:ext>
            </a:extLst>
          </p:cNvPr>
          <p:cNvSpPr txBox="1"/>
          <p:nvPr/>
        </p:nvSpPr>
        <p:spPr>
          <a:xfrm>
            <a:off x="2456613" y="1531048"/>
            <a:ext cx="1442642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b="1">
                <a:solidFill>
                  <a:schemeClr val="tx2"/>
                </a:solidFill>
                <a:effectLst/>
                <a:ea typeface="Arial" panose="020B0604020202020204" pitchFamily="34" charset="0"/>
              </a:rPr>
              <a:t>Industry</a:t>
            </a:r>
            <a:endParaRPr lang="en-IN" sz="1200" b="1">
              <a:solidFill>
                <a:schemeClr val="tx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BB74EA-CB46-F90D-F278-42617370C7A5}"/>
              </a:ext>
            </a:extLst>
          </p:cNvPr>
          <p:cNvSpPr txBox="1"/>
          <p:nvPr/>
        </p:nvSpPr>
        <p:spPr>
          <a:xfrm>
            <a:off x="4117703" y="1531048"/>
            <a:ext cx="1851545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solidFill>
                  <a:schemeClr val="tx2"/>
                </a:solidFill>
                <a:ea typeface="+mn-lt"/>
                <a:cs typeface="+mn-lt"/>
              </a:rPr>
              <a:t>Assets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5A804EC-ED9E-A6FB-D6F8-E5228DBF18C9}"/>
              </a:ext>
            </a:extLst>
          </p:cNvPr>
          <p:cNvCxnSpPr>
            <a:cxnSpLocks/>
          </p:cNvCxnSpPr>
          <p:nvPr/>
        </p:nvCxnSpPr>
        <p:spPr>
          <a:xfrm>
            <a:off x="3882323" y="1475168"/>
            <a:ext cx="0" cy="475794"/>
          </a:xfrm>
          <a:prstGeom prst="line">
            <a:avLst/>
          </a:prstGeom>
          <a:ln>
            <a:gradFill>
              <a:gsLst>
                <a:gs pos="0">
                  <a:schemeClr val="accent2"/>
                </a:gs>
                <a:gs pos="32000">
                  <a:schemeClr val="tx2"/>
                </a:gs>
                <a:gs pos="76000">
                  <a:schemeClr val="tx2"/>
                </a:gs>
                <a:gs pos="100000">
                  <a:schemeClr val="bg1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C78B88E1-22F3-5062-0AC5-993D954A8970}"/>
              </a:ext>
            </a:extLst>
          </p:cNvPr>
          <p:cNvSpPr/>
          <p:nvPr/>
        </p:nvSpPr>
        <p:spPr>
          <a:xfrm>
            <a:off x="4508324" y="2250044"/>
            <a:ext cx="3848122" cy="42787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2880709-2C69-E190-3753-48D2F94A9AD0}"/>
              </a:ext>
            </a:extLst>
          </p:cNvPr>
          <p:cNvSpPr txBox="1"/>
          <p:nvPr/>
        </p:nvSpPr>
        <p:spPr>
          <a:xfrm>
            <a:off x="4752575" y="2267802"/>
            <a:ext cx="1112386" cy="2664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solidFill>
                  <a:schemeClr val="tx2"/>
                </a:solidFill>
                <a:effectLst/>
                <a:ea typeface="Arial" panose="020B0604020202020204" pitchFamily="34" charset="0"/>
              </a:rPr>
              <a:t>Solutions</a:t>
            </a:r>
            <a:endParaRPr lang="en-IN" sz="1600">
              <a:solidFill>
                <a:schemeClr val="tx2"/>
              </a:solidFill>
              <a:effectLst/>
              <a:ea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4764670" y="2664304"/>
            <a:ext cx="3498427" cy="203132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IN" sz="1200" dirty="0">
                <a:ea typeface="+mn-lt"/>
                <a:cs typeface="+mn-lt"/>
              </a:rPr>
              <a:t>Replaced Lotus Notes mail forms with modern, user-friendly PowerApps forms.</a:t>
            </a: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IN" sz="1200" dirty="0">
                <a:ea typeface="+mn-lt"/>
                <a:cs typeface="+mn-lt"/>
              </a:rPr>
              <a:t>Automated CDM processes using Power Automate Desktop bots, eliminating outdated Excel macros. </a:t>
            </a: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IN" sz="1200" dirty="0">
                <a:ea typeface="+mn-lt"/>
                <a:cs typeface="+mn-lt"/>
              </a:rPr>
              <a:t>Developed streamlined app-based data consolidation system to reduce manual follow-ups.</a:t>
            </a:r>
            <a:endParaRPr lang="en-IN" sz="1200" dirty="0"/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IN" sz="1200" dirty="0">
                <a:ea typeface="+mn-lt"/>
                <a:cs typeface="+mn-lt"/>
              </a:rPr>
              <a:t>Integrated Outlook and Excel with Power Automate for seamless data and notification management.</a:t>
            </a: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IN" sz="1200" dirty="0">
                <a:ea typeface="+mn-lt"/>
                <a:cs typeface="+mn-lt"/>
              </a:rPr>
              <a:t>Utilized Office 365 for comprehensive application and data management</a:t>
            </a: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endParaRPr lang="en-IN" sz="1200" dirty="0">
              <a:ea typeface="+mn-lt"/>
              <a:cs typeface="+mn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3474B22-61CC-8F92-CE82-316283B0C972}"/>
              </a:ext>
            </a:extLst>
          </p:cNvPr>
          <p:cNvSpPr txBox="1"/>
          <p:nvPr/>
        </p:nvSpPr>
        <p:spPr>
          <a:xfrm>
            <a:off x="8589338" y="2267802"/>
            <a:ext cx="867079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solidFill>
                  <a:schemeClr val="tx2"/>
                </a:solidFill>
                <a:effectLst/>
                <a:ea typeface="Arial" panose="020B0604020202020204" pitchFamily="34" charset="0"/>
              </a:rPr>
              <a:t>Results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C138AAC-6904-CD46-393F-2B1653E2ED7A}"/>
              </a:ext>
            </a:extLst>
          </p:cNvPr>
          <p:cNvSpPr txBox="1"/>
          <p:nvPr/>
        </p:nvSpPr>
        <p:spPr>
          <a:xfrm>
            <a:off x="8589338" y="2640114"/>
            <a:ext cx="2173659" cy="129266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2-3 minutes to submit requests, down from 10-15 minutes.</a:t>
            </a: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80% efficiency </a:t>
            </a:r>
            <a:r>
              <a:rPr lang="en-US" sz="1200">
                <a:ea typeface="+mn-lt"/>
                <a:cs typeface="+mn-lt"/>
              </a:rPr>
              <a:t>improvement</a:t>
            </a:r>
            <a:endParaRPr lang="en-US">
              <a:ea typeface="+mn-lt"/>
              <a:cs typeface="+mn-lt"/>
            </a:endParaRPr>
          </a:p>
          <a:p>
            <a:pPr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ea typeface="+mn-lt"/>
                <a:cs typeface="+mn-lt"/>
              </a:rPr>
              <a:t>3 staff members freed up for strategic tasks with CDM queue management automation </a:t>
            </a:r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479425" y="2267802"/>
            <a:ext cx="561657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>
                <a:solidFill>
                  <a:schemeClr val="tx2"/>
                </a:solidFill>
                <a:effectLst/>
                <a:ea typeface="Arial" panose="020B0604020202020204" pitchFamily="34" charset="0"/>
              </a:rPr>
              <a:t>The Pressure Points</a:t>
            </a:r>
            <a:endParaRPr lang="en-IN" sz="1600">
              <a:solidFill>
                <a:schemeClr val="tx2"/>
              </a:solidFill>
              <a:effectLst/>
              <a:ea typeface="Arial" panose="020B0604020202020204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484038" y="3179521"/>
            <a:ext cx="1513957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Existing system relied heavily on manual</a:t>
            </a:r>
            <a:endParaRPr lang="en-US"/>
          </a:p>
          <a:p>
            <a:r>
              <a:rPr lang="en-US" sz="1200" dirty="0">
                <a:ea typeface="+mn-lt"/>
                <a:cs typeface="+mn-lt"/>
              </a:rPr>
              <a:t>steps using Lotus Notes mail forms.</a:t>
            </a:r>
            <a:endParaRPr lang="en-US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2449559" y="3179521"/>
            <a:ext cx="1385998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Cumbersome approval processes with</a:t>
            </a:r>
            <a:endParaRPr lang="en-US"/>
          </a:p>
          <a:p>
            <a:r>
              <a:rPr lang="en-US" sz="1200" dirty="0">
                <a:ea typeface="+mn-lt"/>
                <a:cs typeface="+mn-lt"/>
              </a:rPr>
              <a:t>multiple validation stages.</a:t>
            </a:r>
            <a:endParaRPr lang="en-IN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484038" y="4533898"/>
            <a:ext cx="1688240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ea typeface="+mn-lt"/>
                <a:cs typeface="+mn-lt"/>
              </a:rPr>
              <a:t>Updating the Fund Master was prone to issues</a:t>
            </a:r>
            <a:endParaRPr lang="en-US"/>
          </a:p>
          <a:p>
            <a:r>
              <a:rPr lang="en-US" sz="1200" dirty="0">
                <a:ea typeface="+mn-lt"/>
                <a:cs typeface="+mn-lt"/>
              </a:rPr>
              <a:t>and required significant manual intervention</a:t>
            </a:r>
            <a:endParaRPr lang="en-IN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449559" y="4533898"/>
            <a:ext cx="1781483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ea typeface="+mn-lt"/>
                <a:cs typeface="+mn-lt"/>
              </a:rPr>
              <a:t>Inconsistencies and delays in data</a:t>
            </a:r>
            <a:endParaRPr lang="en-US">
              <a:ea typeface="+mn-lt"/>
              <a:cs typeface="+mn-lt"/>
            </a:endParaRPr>
          </a:p>
          <a:p>
            <a:r>
              <a:rPr lang="en-IN" sz="1200" dirty="0">
                <a:ea typeface="+mn-lt"/>
                <a:cs typeface="+mn-lt"/>
              </a:rPr>
              <a:t>processing due to Excel databases.</a:t>
            </a:r>
            <a:endParaRPr lang="en-IN" dirty="0">
              <a:ea typeface="+mn-lt"/>
              <a:cs typeface="+mn-l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19693AA-D4DA-4C3E-ADDE-C2C088E94051}"/>
              </a:ext>
            </a:extLst>
          </p:cNvPr>
          <p:cNvSpPr txBox="1"/>
          <p:nvPr/>
        </p:nvSpPr>
        <p:spPr>
          <a:xfrm>
            <a:off x="6081933" y="1736522"/>
            <a:ext cx="1301319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ea typeface="+mn-lt"/>
                <a:cs typeface="+mn-lt"/>
              </a:rPr>
              <a:t>$12.8B</a:t>
            </a:r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4C45391-BB4B-44E5-A53D-67AF3F54973D}"/>
              </a:ext>
            </a:extLst>
          </p:cNvPr>
          <p:cNvSpPr txBox="1"/>
          <p:nvPr/>
        </p:nvSpPr>
        <p:spPr>
          <a:xfrm>
            <a:off x="6081933" y="1531048"/>
            <a:ext cx="1851545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b="1">
                <a:solidFill>
                  <a:schemeClr val="tx2"/>
                </a:solidFill>
                <a:effectLst/>
                <a:ea typeface="Arial" panose="020B0604020202020204" pitchFamily="34" charset="0"/>
              </a:rPr>
              <a:t>Group Revenue</a:t>
            </a:r>
            <a:endParaRPr lang="en-IN" sz="1200" b="1">
              <a:solidFill>
                <a:schemeClr val="tx2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EFAA8A3-8789-40EC-B69F-6B3A0FDD61C2}"/>
              </a:ext>
            </a:extLst>
          </p:cNvPr>
          <p:cNvSpPr txBox="1"/>
          <p:nvPr/>
        </p:nvSpPr>
        <p:spPr>
          <a:xfrm>
            <a:off x="7650576" y="1736522"/>
            <a:ext cx="1301319" cy="1846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/>
              <a:t>23,000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ED0ABBA-2F1E-430B-A569-5F1C66257ADB}"/>
              </a:ext>
            </a:extLst>
          </p:cNvPr>
          <p:cNvSpPr txBox="1"/>
          <p:nvPr/>
        </p:nvSpPr>
        <p:spPr>
          <a:xfrm>
            <a:off x="7650576" y="1531048"/>
            <a:ext cx="1851545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b="1">
                <a:solidFill>
                  <a:schemeClr val="tx2"/>
                </a:solidFill>
                <a:effectLst/>
                <a:ea typeface="Arial" panose="020B0604020202020204" pitchFamily="34" charset="0"/>
              </a:rPr>
              <a:t>Employees</a:t>
            </a:r>
            <a:endParaRPr lang="en-IN" sz="1200" b="1">
              <a:solidFill>
                <a:schemeClr val="tx2"/>
              </a:solidFill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6C6A418-2E08-4BAA-BDCA-A57D5BE4ECFA}"/>
              </a:ext>
            </a:extLst>
          </p:cNvPr>
          <p:cNvCxnSpPr>
            <a:cxnSpLocks/>
          </p:cNvCxnSpPr>
          <p:nvPr/>
        </p:nvCxnSpPr>
        <p:spPr>
          <a:xfrm>
            <a:off x="5779509" y="1477139"/>
            <a:ext cx="0" cy="475794"/>
          </a:xfrm>
          <a:prstGeom prst="line">
            <a:avLst/>
          </a:prstGeom>
          <a:ln>
            <a:gradFill>
              <a:gsLst>
                <a:gs pos="0">
                  <a:schemeClr val="accent2"/>
                </a:gs>
                <a:gs pos="32000">
                  <a:schemeClr val="tx2"/>
                </a:gs>
                <a:gs pos="76000">
                  <a:schemeClr val="tx2"/>
                </a:gs>
                <a:gs pos="100000">
                  <a:schemeClr val="bg1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E43BC29-8C3B-41CB-ABEC-DA9BF3A20268}"/>
              </a:ext>
            </a:extLst>
          </p:cNvPr>
          <p:cNvCxnSpPr>
            <a:cxnSpLocks/>
          </p:cNvCxnSpPr>
          <p:nvPr/>
        </p:nvCxnSpPr>
        <p:spPr>
          <a:xfrm>
            <a:off x="7365354" y="1440276"/>
            <a:ext cx="0" cy="475794"/>
          </a:xfrm>
          <a:prstGeom prst="line">
            <a:avLst/>
          </a:prstGeom>
          <a:ln>
            <a:gradFill>
              <a:gsLst>
                <a:gs pos="0">
                  <a:schemeClr val="accent2"/>
                </a:gs>
                <a:gs pos="32000">
                  <a:schemeClr val="tx2"/>
                </a:gs>
                <a:gs pos="76000">
                  <a:schemeClr val="tx2"/>
                </a:gs>
                <a:gs pos="100000">
                  <a:schemeClr val="bg1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Graphic 30">
            <a:extLst>
              <a:ext uri="{FF2B5EF4-FFF2-40B4-BE49-F238E27FC236}">
                <a16:creationId xmlns:a16="http://schemas.microsoft.com/office/drawing/2014/main" id="{AD59DD78-2B0B-4173-9D37-67D1B1723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7850" y="2687487"/>
            <a:ext cx="419100" cy="419100"/>
          </a:xfrm>
          <a:prstGeom prst="rect">
            <a:avLst/>
          </a:prstGeom>
        </p:spPr>
      </p:pic>
      <p:pic>
        <p:nvPicPr>
          <p:cNvPr id="33" name="Graphic 32">
            <a:extLst>
              <a:ext uri="{FF2B5EF4-FFF2-40B4-BE49-F238E27FC236}">
                <a16:creationId xmlns:a16="http://schemas.microsoft.com/office/drawing/2014/main" id="{40A645D0-CC87-4C3C-BEC0-02D02DE2D0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43152" y="2687487"/>
            <a:ext cx="419100" cy="419100"/>
          </a:xfrm>
          <a:prstGeom prst="rect">
            <a:avLst/>
          </a:prstGeom>
        </p:spPr>
      </p:pic>
      <p:pic>
        <p:nvPicPr>
          <p:cNvPr id="35" name="Graphic 34">
            <a:extLst>
              <a:ext uri="{FF2B5EF4-FFF2-40B4-BE49-F238E27FC236}">
                <a16:creationId xmlns:a16="http://schemas.microsoft.com/office/drawing/2014/main" id="{FDF0B2DB-DB5E-4471-9FE4-D6F0951C9F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51181" y="4072987"/>
            <a:ext cx="419100" cy="419100"/>
          </a:xfrm>
          <a:prstGeom prst="rect">
            <a:avLst/>
          </a:prstGeom>
        </p:spPr>
      </p:pic>
      <p:pic>
        <p:nvPicPr>
          <p:cNvPr id="37" name="Graphic 36">
            <a:extLst>
              <a:ext uri="{FF2B5EF4-FFF2-40B4-BE49-F238E27FC236}">
                <a16:creationId xmlns:a16="http://schemas.microsoft.com/office/drawing/2014/main" id="{94951376-9557-4283-BB00-5F21B59387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7850" y="4072987"/>
            <a:ext cx="419100" cy="4191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3B69FAF-3359-AB84-C3F0-BE148C0D94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34514" y="5451843"/>
            <a:ext cx="419100" cy="419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D556DF3-1F15-526D-779D-BAA47B69540A}"/>
              </a:ext>
            </a:extLst>
          </p:cNvPr>
          <p:cNvSpPr txBox="1"/>
          <p:nvPr/>
        </p:nvSpPr>
        <p:spPr>
          <a:xfrm>
            <a:off x="438150" y="5981700"/>
            <a:ext cx="222885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ea typeface="+mn-lt"/>
                <a:cs typeface="+mn-lt"/>
              </a:rPr>
              <a:t>Inefficient management of approved</a:t>
            </a:r>
          </a:p>
          <a:p>
            <a:r>
              <a:rPr lang="en-US" sz="1200" dirty="0">
                <a:ea typeface="+mn-lt"/>
                <a:cs typeface="+mn-lt"/>
              </a:rPr>
              <a:t>requests via CDM queues or mailboxes.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3F51A7-80EB-9A0D-669A-FAFF55ABA640}"/>
              </a:ext>
            </a:extLst>
          </p:cNvPr>
          <p:cNvSpPr txBox="1"/>
          <p:nvPr/>
        </p:nvSpPr>
        <p:spPr>
          <a:xfrm>
            <a:off x="4766130" y="4587723"/>
            <a:ext cx="3195560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Services</a:t>
            </a:r>
          </a:p>
          <a:p>
            <a:r>
              <a:rPr lang="en-US" sz="1200" dirty="0">
                <a:ea typeface="+mn-lt"/>
                <a:cs typeface="+mn-lt"/>
              </a:rPr>
              <a:t>RPA Platform Modernization</a:t>
            </a:r>
          </a:p>
          <a:p>
            <a:r>
              <a:rPr lang="en-US" sz="1200" dirty="0">
                <a:ea typeface="+mn-lt"/>
                <a:cs typeface="+mn-lt"/>
              </a:rPr>
              <a:t>Application Development</a:t>
            </a:r>
          </a:p>
          <a:p>
            <a:r>
              <a:rPr lang="en-US" dirty="0"/>
              <a:t>Technologies</a:t>
            </a:r>
          </a:p>
          <a:p>
            <a:r>
              <a:rPr lang="en-US" sz="1200">
                <a:ea typeface="+mn-lt"/>
                <a:cs typeface="+mn-lt"/>
              </a:rPr>
              <a:t>Power Apps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Power Automate Desktop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O365</a:t>
            </a:r>
            <a:endParaRPr lang="en-US"/>
          </a:p>
          <a:p>
            <a:r>
              <a:rPr lang="en-US" sz="1200">
                <a:ea typeface="+mn-lt"/>
                <a:cs typeface="+mn-lt"/>
              </a:rPr>
              <a:t>MS Share Point</a:t>
            </a:r>
            <a:endParaRPr lang="en-US"/>
          </a:p>
          <a:p>
            <a:r>
              <a:rPr lang="en-US" sz="1200" dirty="0">
                <a:ea typeface="+mn-lt"/>
                <a:cs typeface="+mn-lt"/>
              </a:rPr>
              <a:t>Outlook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88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Financial Services Made Efficient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44</cp:revision>
  <dcterms:created xsi:type="dcterms:W3CDTF">2024-12-05T13:02:21Z</dcterms:created>
  <dcterms:modified xsi:type="dcterms:W3CDTF">2024-12-05T13:17:23Z</dcterms:modified>
</cp:coreProperties>
</file>