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43933-474B-47E6-9BC4-05BB93E4679C}" v="2" dt="2025-11-04T11:23:54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2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2CEB0D9-A2A3-961D-DCE8-31EC90899FA0}"/>
    <pc:docChg chg="addSld delSld modSld">
      <pc:chgData name="Poojitha Jayadevan" userId="S::poojitha.j@sonata-software.com::cf5319fc-0ad7-4490-82c9-00b9087f3f27" providerId="AD" clId="Web-{12CEB0D9-A2A3-961D-DCE8-31EC90899FA0}" dt="2025-10-31T12:19:36.955" v="54" actId="20577"/>
      <pc:docMkLst>
        <pc:docMk/>
      </pc:docMkLst>
      <pc:sldChg chg="del">
        <pc:chgData name="Poojitha Jayadevan" userId="S::poojitha.j@sonata-software.com::cf5319fc-0ad7-4490-82c9-00b9087f3f27" providerId="AD" clId="Web-{12CEB0D9-A2A3-961D-DCE8-31EC90899FA0}" dt="2025-10-31T12:15:43.101" v="1"/>
        <pc:sldMkLst>
          <pc:docMk/>
          <pc:sldMk cId="109857222" sldId="256"/>
        </pc:sldMkLst>
      </pc:sldChg>
      <pc:sldChg chg="delSp modSp add">
        <pc:chgData name="Poojitha Jayadevan" userId="S::poojitha.j@sonata-software.com::cf5319fc-0ad7-4490-82c9-00b9087f3f27" providerId="AD" clId="Web-{12CEB0D9-A2A3-961D-DCE8-31EC90899FA0}" dt="2025-10-31T12:19:36.955" v="54" actId="20577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12CEB0D9-A2A3-961D-DCE8-31EC90899FA0}" dt="2025-10-31T12:16:42.711" v="11" actId="107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9:17.282" v="50" actId="20577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9:36.955" v="54" actId="20577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7:11.086" v="13" actId="20577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6:33.773" v="8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8:36.544" v="39" actId="20577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8:46.279" v="45" actId="14100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8:13.839" v="30" actId="20577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7:14.149" v="17" actId="20577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8:27.293" v="33" actId="20577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12CEB0D9-A2A3-961D-DCE8-31EC90899FA0}" dt="2025-10-31T12:18:29.606" v="35" actId="20577"/>
          <ac:spMkLst>
            <pc:docMk/>
            <pc:sldMk cId="1020382632" sldId="257"/>
            <ac:spMk id="28" creationId="{BAD4BF97-6501-CCAF-9301-5C66BF74DE01}"/>
          </ac:spMkLst>
        </pc:sp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1-04T11:28:03.155" v="115" actId="14100"/>
      <pc:docMkLst>
        <pc:docMk/>
      </pc:docMkLst>
      <pc:sldChg chg="addSp delSp modSp mod chgLayout">
        <pc:chgData name="Anirudha R" userId="0810086d-6cd7-4224-90f1-a552785c16d7" providerId="ADAL" clId="{BB50BC70-A36B-45D1-8E68-B2557D173A01}" dt="2025-11-04T11:28:03.155" v="115" actId="14100"/>
        <pc:sldMkLst>
          <pc:docMk/>
          <pc:sldMk cId="1020382632" sldId="257"/>
        </pc:sldMkLst>
        <pc:spChg chg="add del mod ord">
          <ac:chgData name="Anirudha R" userId="0810086d-6cd7-4224-90f1-a552785c16d7" providerId="ADAL" clId="{BB50BC70-A36B-45D1-8E68-B2557D173A01}" dt="2025-11-04T11:23:58.604" v="1" actId="6264"/>
          <ac:spMkLst>
            <pc:docMk/>
            <pc:sldMk cId="1020382632" sldId="257"/>
            <ac:spMk id="2" creationId="{D0BDBE12-0EDE-8A03-4CA8-7EA96F75E495}"/>
          </ac:spMkLst>
        </pc:spChg>
        <pc:spChg chg="add del mod ord">
          <ac:chgData name="Anirudha R" userId="0810086d-6cd7-4224-90f1-a552785c16d7" providerId="ADAL" clId="{BB50BC70-A36B-45D1-8E68-B2557D173A01}" dt="2025-11-04T11:23:58.604" v="1" actId="6264"/>
          <ac:spMkLst>
            <pc:docMk/>
            <pc:sldMk cId="1020382632" sldId="257"/>
            <ac:spMk id="3" creationId="{1AFF8B04-D512-9175-136C-44BCD5445CA7}"/>
          </ac:spMkLst>
        </pc:spChg>
        <pc:spChg chg="mod">
          <ac:chgData name="Anirudha R" userId="0810086d-6cd7-4224-90f1-a552785c16d7" providerId="ADAL" clId="{BB50BC70-A36B-45D1-8E68-B2557D173A01}" dt="2025-11-04T11:28:03.155" v="115" actId="14100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04T11:27:48" v="108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4T11:27:54.485" v="113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04T11:24:21.599" v="9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04T11:27:16.433" v="87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1-04T11:27:19.369" v="88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04T11:27:23.952" v="91" actId="1035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04T11:27:23.952" v="91" actId="1035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4T11:27:28.024" v="96" actId="1035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4T11:27:28.024" v="96" actId="1035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04T11:27:19.369" v="88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04T11:26:06.783" v="67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4T11:27:28.024" v="96" actId="1035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4T11:27:28.024" v="96" actId="1035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04T11:27:30.883" v="101" actId="1035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04T11:27:30.883" v="101" actId="1035"/>
          <ac:spMkLst>
            <pc:docMk/>
            <pc:sldMk cId="1020382632" sldId="257"/>
            <ac:spMk id="29" creationId="{04ADB9CC-6036-5B9F-1356-02DA6F03F24B}"/>
          </ac:spMkLst>
        </pc:spChg>
        <pc:grpChg chg="add del mod">
          <ac:chgData name="Anirudha R" userId="0810086d-6cd7-4224-90f1-a552785c16d7" providerId="ADAL" clId="{BB50BC70-A36B-45D1-8E68-B2557D173A01}" dt="2025-11-04T11:27:50.464" v="111" actId="165"/>
          <ac:grpSpMkLst>
            <pc:docMk/>
            <pc:sldMk cId="1020382632" sldId="257"/>
            <ac:grpSpMk id="9" creationId="{B6338C91-D1E7-F752-4674-088206527A64}"/>
          </ac:grpSpMkLst>
        </pc:grpChg>
        <pc:cxnChg chg="del">
          <ac:chgData name="Anirudha R" userId="0810086d-6cd7-4224-90f1-a552785c16d7" providerId="ADAL" clId="{BB50BC70-A36B-45D1-8E68-B2557D173A01}" dt="2025-11-04T11:24:13.398" v="5" actId="478"/>
          <ac:cxnSpMkLst>
            <pc:docMk/>
            <pc:sldMk cId="1020382632" sldId="257"/>
            <ac:cxnSpMk id="11" creationId="{B7C10037-0A5B-1E22-7F83-63E39553E5A3}"/>
          </ac:cxnSpMkLst>
        </pc:cxnChg>
        <pc:cxnChg chg="mod topLvl">
          <ac:chgData name="Anirudha R" userId="0810086d-6cd7-4224-90f1-a552785c16d7" providerId="ADAL" clId="{BB50BC70-A36B-45D1-8E68-B2557D173A01}" dt="2025-11-04T11:27:52.208" v="112" actId="1076"/>
          <ac:cxnSpMkLst>
            <pc:docMk/>
            <pc:sldMk cId="1020382632" sldId="257"/>
            <ac:cxnSpMk id="14" creationId="{63C2C966-49F2-A8AA-2ECD-2D3DF58E8A92}"/>
          </ac:cxnSpMkLst>
        </pc:cxnChg>
        <pc:cxnChg chg="del">
          <ac:chgData name="Anirudha R" userId="0810086d-6cd7-4224-90f1-a552785c16d7" providerId="ADAL" clId="{BB50BC70-A36B-45D1-8E68-B2557D173A01}" dt="2025-11-04T11:24:12.252" v="4" actId="478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1-04T11:27:50.464" v="111" actId="165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2375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52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0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287867" y="1059091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+mj-lt"/>
                <a:ea typeface="+mn-lt"/>
                <a:cs typeface="+mn-lt"/>
              </a:rPr>
              <a:t>A leading Indian infrastructure conglomerate with a diversified presence across airports, energy, transportation, urban infrastructure and sports. </a:t>
            </a:r>
            <a:endParaRPr lang="en-US" dirty="0">
              <a:solidFill>
                <a:sysClr val="windowText" lastClr="000000"/>
              </a:solidFill>
              <a:latin typeface="+mj-lt"/>
              <a:ea typeface="+mn-lt"/>
              <a:cs typeface="+mn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656753" y="2572828"/>
            <a:ext cx="4107007" cy="383951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+mj-lt"/>
                <a:cs typeface="Segoe UI"/>
              </a:rPr>
              <a:t>Solutions</a:t>
            </a:r>
          </a:p>
          <a:p>
            <a:r>
              <a:rPr lang="en-IN" sz="1100" b="1" dirty="0">
                <a:latin typeface="+mj-lt"/>
                <a:ea typeface="+mn-lt"/>
                <a:cs typeface="+mn-lt"/>
              </a:rPr>
              <a:t>Assessment and planning</a:t>
            </a:r>
            <a:endParaRPr lang="en-IN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Conducted a Cloud Readiness Assessment using Azure Migrate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Identified dependencies, performance metrics and licensing requirements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Created a migration roadmap with prioritized workloads</a:t>
            </a:r>
          </a:p>
          <a:p>
            <a:r>
              <a:rPr lang="en-IN" sz="1100" b="1" dirty="0">
                <a:latin typeface="+mj-lt"/>
                <a:ea typeface="+mn-lt"/>
                <a:cs typeface="+mn-lt"/>
              </a:rPr>
              <a:t>Environment preparation</a:t>
            </a:r>
            <a:endParaRPr lang="en-IN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Set up Azure landing zone with governance, security and networking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Established hybrid connectivity using Azure ExpressRoute</a:t>
            </a:r>
          </a:p>
          <a:p>
            <a:r>
              <a:rPr lang="en-IN" sz="1100" b="1" dirty="0">
                <a:latin typeface="+mj-lt"/>
                <a:ea typeface="+mn-lt"/>
                <a:cs typeface="+mn-lt"/>
              </a:rPr>
              <a:t>Migration execution</a:t>
            </a:r>
            <a:endParaRPr lang="en-IN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Used Azure Migrate and Azure Site Recovery for replication and cutover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Migrated ~100 servers in waves, grouped by business function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Ensured rollback plans and validation testing for each wave</a:t>
            </a:r>
          </a:p>
          <a:p>
            <a:r>
              <a:rPr lang="en-IN" sz="1100" b="1" dirty="0">
                <a:latin typeface="+mj-lt"/>
                <a:ea typeface="+mn-lt"/>
                <a:cs typeface="+mn-lt"/>
              </a:rPr>
              <a:t>Optimization and handover</a:t>
            </a:r>
            <a:endParaRPr lang="en-IN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Enabled Azure Monitor, Log Analytics and Microsoft Defender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Implemented cost management and autoscaling policies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Trained customer’s IT team for post-migration operations</a:t>
            </a:r>
          </a:p>
          <a:p>
            <a:endParaRPr lang="en-IN" sz="1100" b="1" dirty="0">
              <a:latin typeface="+mj-lt"/>
              <a:ea typeface="+mn-lt"/>
              <a:cs typeface="+mn-lt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10036082" y="2572828"/>
            <a:ext cx="1937477" cy="156196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+mj-lt"/>
                <a:cs typeface="Segoe UI"/>
              </a:rPr>
              <a:t>Results</a:t>
            </a:r>
            <a:endParaRPr lang="en-US" sz="1600" b="1" dirty="0">
              <a:latin typeface="+mj-lt"/>
              <a:cs typeface="Segoe UI"/>
            </a:endParaRPr>
          </a:p>
          <a:p>
            <a:pPr marL="268288" lvl="1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Modernize their IT landscape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Reduce operational overhead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Enhance business continuity</a:t>
            </a: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Accelerate innovation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642365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55519" y="1679298"/>
            <a:ext cx="60846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Industry</a:t>
            </a:r>
          </a:p>
          <a:p>
            <a:r>
              <a:rPr lang="en-IN" sz="1200" b="1" dirty="0">
                <a:latin typeface="+mj-lt"/>
                <a:cs typeface="Segoe UI"/>
              </a:rPr>
              <a:t>TMTE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642365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56910" y="22690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+mj-lt"/>
                <a:ea typeface="+mn-lt"/>
                <a:cs typeface="+mn-lt"/>
              </a:rPr>
              <a:t>Runways to the cloud </a:t>
            </a:r>
            <a:endParaRPr lang="en-US" b="1" dirty="0"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05784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948882" y="2643770"/>
            <a:ext cx="0" cy="350095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384430" y="2643770"/>
            <a:ext cx="0" cy="3500957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287190" y="2501048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 dirty="0">
                <a:latin typeface="+mj-lt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195828" y="285768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2</a:t>
            </a:r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287190" y="3363251"/>
            <a:ext cx="2306510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latin typeface="+mj-lt"/>
                <a:ea typeface="+mn-lt"/>
                <a:cs typeface="+mn-lt"/>
              </a:rPr>
              <a:t>High operational costs </a:t>
            </a:r>
            <a:endParaRPr lang="en-US" b="1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+mj-lt"/>
                <a:ea typeface="+mn-lt"/>
                <a:cs typeface="+mn-lt"/>
              </a:rPr>
              <a:t>Significant </a:t>
            </a:r>
            <a:r>
              <a:rPr lang="en-US" sz="1100" dirty="0" err="1">
                <a:latin typeface="+mj-lt"/>
                <a:ea typeface="+mn-lt"/>
                <a:cs typeface="+mn-lt"/>
              </a:rPr>
              <a:t>CapEx</a:t>
            </a:r>
            <a:r>
              <a:rPr lang="en-US" sz="1100" dirty="0">
                <a:latin typeface="+mj-lt"/>
                <a:ea typeface="+mn-lt"/>
                <a:cs typeface="+mn-lt"/>
              </a:rPr>
              <a:t> for hardware refresh cycles. Rising maintenance and licensing costs </a:t>
            </a: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195828" y="3363251"/>
            <a:ext cx="2047748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latin typeface="+mj-lt"/>
                <a:ea typeface="+mn-lt"/>
                <a:cs typeface="+mn-lt"/>
              </a:rPr>
              <a:t>Limited scalability and agility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Inflexible provisioning timelines. Inability to scale resources dynamically</a:t>
            </a:r>
            <a:endParaRPr lang="en-US" sz="1100" dirty="0">
              <a:latin typeface="+mj-lt"/>
              <a:ea typeface="+mn-lt"/>
              <a:cs typeface="+mn-lt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287190" y="4699680"/>
            <a:ext cx="2698906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latin typeface="+mj-lt"/>
                <a:ea typeface="+mn-lt"/>
                <a:cs typeface="+mn-lt"/>
              </a:rPr>
              <a:t>Security and compliance risks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Outdated security protocols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Difficulty in meeting evolving compliance standards</a:t>
            </a:r>
            <a:endParaRPr lang="en-US" sz="1100" dirty="0">
              <a:latin typeface="+mj-lt"/>
              <a:ea typeface="+mn-lt"/>
              <a:cs typeface="+mn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287190" y="421446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287190" y="285768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2509590" y="163919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Headquarter</a:t>
            </a:r>
          </a:p>
          <a:p>
            <a:r>
              <a:rPr lang="en-IN" sz="1200" b="1" dirty="0">
                <a:latin typeface="+mj-lt"/>
                <a:ea typeface="+mn-lt"/>
                <a:cs typeface="+mn-lt"/>
              </a:rPr>
              <a:t>New Delhi</a:t>
            </a:r>
            <a:endParaRPr lang="en-IN" b="1" dirty="0">
              <a:latin typeface="+mj-lt"/>
              <a:ea typeface="+mn-lt"/>
              <a:cs typeface="+mn-lt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3195829" y="4708385"/>
            <a:ext cx="1978868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latin typeface="+mj-lt"/>
                <a:ea typeface="+mn-lt"/>
                <a:cs typeface="+mn-lt"/>
              </a:rPr>
              <a:t>Disaster recovery limitations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No geo-redundancy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Manual backup processes with long recovery times</a:t>
            </a:r>
            <a:endParaRPr lang="en-US" sz="1100" dirty="0">
              <a:latin typeface="+mj-lt"/>
              <a:ea typeface="+mn-lt"/>
              <a:cs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3195828" y="42098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750601" y="5598796"/>
            <a:ext cx="3584961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latin typeface="+mj-lt"/>
                <a:ea typeface="+mn-lt"/>
                <a:cs typeface="+mn-lt"/>
              </a:rPr>
              <a:t>Performance bottlenecks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Aging hardware impacting application performance</a:t>
            </a:r>
            <a:endParaRPr lang="en-US" sz="1100" dirty="0">
              <a:latin typeface="+mj-lt"/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Lack of real-time monitoring and diagnostics</a:t>
            </a:r>
            <a:endParaRPr lang="en-US" sz="1100" dirty="0">
              <a:latin typeface="+mj-lt"/>
              <a:ea typeface="+mn-lt"/>
              <a:cs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87190" y="564286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754ED8-14D1-47FA-9DA6-6213FEF0EA1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F8112F36-741E-4E7E-A109-ABA5DAB3F3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6BD852-83CB-4D95-BCEC-2BB745CC30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212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27</cp:revision>
  <dcterms:created xsi:type="dcterms:W3CDTF">2025-10-31T12:15:06Z</dcterms:created>
  <dcterms:modified xsi:type="dcterms:W3CDTF">2025-11-04T11:28:04Z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