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A063E6-FD3E-9D4A-399C-2BD11F863477}" v="2" dt="2024-12-11T06:36:14.531"/>
    <p1510:client id="{B8EBD0BC-FE0B-4916-F877-315CBB6B4AC2}" v="157" dt="2024-12-11T06:23:21.3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40" autoAdjust="0"/>
    <p:restoredTop sz="94660"/>
  </p:normalViewPr>
  <p:slideViewPr>
    <p:cSldViewPr snapToGrid="0">
      <p:cViewPr varScale="1">
        <p:scale>
          <a:sx n="79" d="100"/>
          <a:sy n="79" d="100"/>
        </p:scale>
        <p:origin x="9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B8EBD0BC-FE0B-4916-F877-315CBB6B4AC2}"/>
    <pc:docChg chg="addSld delSld modSld">
      <pc:chgData name="Poojitha Jayadevan" userId="S::poojitha.j@sonata-software.com::cf5319fc-0ad7-4490-82c9-00b9087f3f27" providerId="AD" clId="Web-{B8EBD0BC-FE0B-4916-F877-315CBB6B4AC2}" dt="2024-12-11T06:23:21.344" v="94"/>
      <pc:docMkLst>
        <pc:docMk/>
      </pc:docMkLst>
      <pc:sldChg chg="del">
        <pc:chgData name="Poojitha Jayadevan" userId="S::poojitha.j@sonata-software.com::cf5319fc-0ad7-4490-82c9-00b9087f3f27" providerId="AD" clId="Web-{B8EBD0BC-FE0B-4916-F877-315CBB6B4AC2}" dt="2024-12-11T06:23:21.344" v="94"/>
        <pc:sldMkLst>
          <pc:docMk/>
          <pc:sldMk cId="109857222" sldId="256"/>
        </pc:sldMkLst>
      </pc:sldChg>
      <pc:sldChg chg="addSp delSp modSp add">
        <pc:chgData name="Poojitha Jayadevan" userId="S::poojitha.j@sonata-software.com::cf5319fc-0ad7-4490-82c9-00b9087f3f27" providerId="AD" clId="Web-{B8EBD0BC-FE0B-4916-F877-315CBB6B4AC2}" dt="2024-12-11T06:23:13.828" v="93" actId="1076"/>
        <pc:sldMkLst>
          <pc:docMk/>
          <pc:sldMk cId="3013969633" sldId="262"/>
        </pc:sldMkLst>
        <pc:spChg chg="mod">
          <ac:chgData name="Poojitha Jayadevan" userId="S::poojitha.j@sonata-software.com::cf5319fc-0ad7-4490-82c9-00b9087f3f27" providerId="AD" clId="Web-{B8EBD0BC-FE0B-4916-F877-315CBB6B4AC2}" dt="2024-12-11T06:19:31.116" v="6" actId="20577"/>
          <ac:spMkLst>
            <pc:docMk/>
            <pc:sldMk cId="3013969633" sldId="262"/>
            <ac:spMk id="2" creationId="{4B65C109-757E-74AC-7D85-FB82997ECCF3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0:38.291" v="34" actId="20577"/>
          <ac:spMkLst>
            <pc:docMk/>
            <pc:sldMk cId="3013969633" sldId="262"/>
            <ac:spMk id="4" creationId="{E229E25B-83E5-F133-4B68-46932CC4844B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46.139" v="76" actId="20577"/>
          <ac:spMkLst>
            <pc:docMk/>
            <pc:sldMk cId="3013969633" sldId="262"/>
            <ac:spMk id="6" creationId="{AE260E52-D220-C6CF-F658-688301BF55C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50.026" v="35" actId="20577"/>
          <ac:spMkLst>
            <pc:docMk/>
            <pc:sldMk cId="3013969633" sldId="262"/>
            <ac:spMk id="7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30.165" v="33" actId="20577"/>
          <ac:spMkLst>
            <pc:docMk/>
            <pc:sldMk cId="3013969633" sldId="262"/>
            <ac:spMk id="8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3:13.828" v="93" actId="1076"/>
          <ac:spMkLst>
            <pc:docMk/>
            <pc:sldMk cId="3013969633" sldId="262"/>
            <ac:spMk id="9" creationId="{74AA6302-8E45-C322-43C9-8DBE34DAC47E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43.824" v="48" actId="20577"/>
          <ac:spMkLst>
            <pc:docMk/>
            <pc:sldMk cId="3013969633" sldId="262"/>
            <ac:spMk id="11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4.589" v="45" actId="20577"/>
          <ac:spMkLst>
            <pc:docMk/>
            <pc:sldMk cId="3013969633" sldId="262"/>
            <ac:spMk id="12" creationId="{D4C76486-BDC7-41BA-95DB-852F9834DE31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1.667" v="43" actId="1076"/>
          <ac:spMkLst>
            <pc:docMk/>
            <pc:sldMk cId="3013969633" sldId="262"/>
            <ac:spMk id="14" creationId="{DBD513E0-6D55-CFD2-D67B-A57C10E1983B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17.167" v="42" actId="1076"/>
          <ac:spMkLst>
            <pc:docMk/>
            <pc:sldMk cId="3013969633" sldId="262"/>
            <ac:spMk id="15" creationId="{1DD7DCC7-23E0-74B7-19C1-A4DBDBCD7BA4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57.155" v="81" actId="20577"/>
          <ac:spMkLst>
            <pc:docMk/>
            <pc:sldMk cId="3013969633" sldId="262"/>
            <ac:spMk id="27" creationId="{C83B5CE8-84AB-DA9F-9436-564D7355A278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45.883" v="11" actId="20577"/>
          <ac:spMkLst>
            <pc:docMk/>
            <pc:sldMk cId="3013969633" sldId="262"/>
            <ac:spMk id="61" creationId="{073B5934-B76F-407A-9388-142430D76D2C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5.133" v="23" actId="20577"/>
          <ac:spMkLst>
            <pc:docMk/>
            <pc:sldMk cId="3013969633" sldId="262"/>
            <ac:spMk id="62" creationId="{01EE6916-3296-47C0-ACC7-06EF2C78BADF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2.445" v="19" actId="20577"/>
          <ac:spMkLst>
            <pc:docMk/>
            <pc:sldMk cId="3013969633" sldId="262"/>
            <ac:spMk id="64" creationId="{E78C9E7A-5509-441A-8EC6-EBFC8386C6A7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6"/>
          <ac:spMkLst>
            <pc:docMk/>
            <pc:sldMk cId="3013969633" sldId="262"/>
            <ac:spMk id="66" creationId="{D7760576-BE0C-40AF-B4C8-86243FE981D4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5"/>
          <ac:spMkLst>
            <pc:docMk/>
            <pc:sldMk cId="3013969633" sldId="262"/>
            <ac:spMk id="67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15.138" v="58" actId="20577"/>
          <ac:spMkLst>
            <pc:docMk/>
            <pc:sldMk cId="3013969633" sldId="262"/>
            <ac:spMk id="100" creationId="{4A023F7E-7E6C-63BA-06AA-A66A635F86C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28.842" v="62" actId="20577"/>
          <ac:spMkLst>
            <pc:docMk/>
            <pc:sldMk cId="3013969633" sldId="262"/>
            <ac:spMk id="101" creationId="{9101C7D4-1DF8-F8D2-CB03-AD4DD5E79C62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4.654" v="66" actId="20577"/>
          <ac:spMkLst>
            <pc:docMk/>
            <pc:sldMk cId="3013969633" sldId="262"/>
            <ac:spMk id="103" creationId="{B1585D3F-CD24-8285-5B48-7566894739A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9.686" v="71" actId="20577"/>
          <ac:spMkLst>
            <pc:docMk/>
            <pc:sldMk cId="3013969633" sldId="262"/>
            <ac:spMk id="104" creationId="{37B77DFB-D7D0-B5E6-2FC1-2468DDF9629C}"/>
          </ac:spMkLst>
        </pc:spChg>
        <pc:cxnChg chg="add">
          <ac:chgData name="Poojitha Jayadevan" userId="S::poojitha.j@sonata-software.com::cf5319fc-0ad7-4490-82c9-00b9087f3f27" providerId="AD" clId="Web-{B8EBD0BC-FE0B-4916-F877-315CBB6B4AC2}" dt="2024-12-11T06:20:00.008" v="27"/>
          <ac:cxnSpMkLst>
            <pc:docMk/>
            <pc:sldMk cId="3013969633" sldId="262"/>
            <ac:cxnSpMk id="10" creationId="{4CD0CD19-73E7-4285-9CEC-8CF28CED0A50}"/>
          </ac:cxnSpMkLst>
        </pc:cxnChg>
        <pc:cxnChg chg="add mod">
          <ac:chgData name="Poojitha Jayadevan" userId="S::poojitha.j@sonata-software.com::cf5319fc-0ad7-4490-82c9-00b9087f3f27" providerId="AD" clId="Web-{B8EBD0BC-FE0B-4916-F877-315CBB6B4AC2}" dt="2024-12-11T06:20:05.743" v="31" actId="1076"/>
          <ac:cxnSpMkLst>
            <pc:docMk/>
            <pc:sldMk cId="3013969633" sldId="262"/>
            <ac:cxnSpMk id="13" creationId="{4CD0CD19-73E7-4285-9CEC-8CF28CED0A50}"/>
          </ac:cxnSpMkLst>
        </pc:cxnChg>
        <pc:cxnChg chg="add del mod">
          <ac:chgData name="Poojitha Jayadevan" userId="S::poojitha.j@sonata-software.com::cf5319fc-0ad7-4490-82c9-00b9087f3f27" providerId="AD" clId="Web-{B8EBD0BC-FE0B-4916-F877-315CBB6B4AC2}" dt="2024-12-11T06:21:04.245" v="41"/>
          <ac:cxnSpMkLst>
            <pc:docMk/>
            <pc:sldMk cId="3013969633" sldId="262"/>
            <ac:cxnSpMk id="16" creationId="{E7FF7249-73D0-EC0D-61CF-04A5981ECEB1}"/>
          </ac:cxnSpMkLst>
        </pc:cxnChg>
        <pc:cxnChg chg="del">
          <ac:chgData name="Poojitha Jayadevan" userId="S::poojitha.j@sonata-software.com::cf5319fc-0ad7-4490-82c9-00b9087f3f27" providerId="AD" clId="Web-{B8EBD0BC-FE0B-4916-F877-315CBB6B4AC2}" dt="2024-12-11T06:19:58.899" v="24"/>
          <ac:cxnSpMkLst>
            <pc:docMk/>
            <pc:sldMk cId="3013969633" sldId="262"/>
            <ac:cxnSpMk id="79" creationId="{4CD0CD19-73E7-4285-9CEC-8CF28CED0A50}"/>
          </ac:cxnSpMkLst>
        </pc:cxnChg>
      </pc:sldChg>
    </pc:docChg>
  </pc:docChgLst>
  <pc:docChgLst>
    <pc:chgData clId="Web-{5DA063E6-FD3E-9D4A-399C-2BD11F863477}"/>
    <pc:docChg chg="modSld">
      <pc:chgData name="" userId="" providerId="" clId="Web-{5DA063E6-FD3E-9D4A-399C-2BD11F863477}" dt="2024-12-11T06:36:14.531" v="0" actId="20577"/>
      <pc:docMkLst>
        <pc:docMk/>
      </pc:docMkLst>
      <pc:sldChg chg="modSp">
        <pc:chgData name="" userId="" providerId="" clId="Web-{5DA063E6-FD3E-9D4A-399C-2BD11F863477}" dt="2024-12-11T06:36:14.531" v="0" actId="20577"/>
        <pc:sldMkLst>
          <pc:docMk/>
          <pc:sldMk cId="3013969633" sldId="262"/>
        </pc:sldMkLst>
        <pc:spChg chg="mod">
          <ac:chgData name="" userId="" providerId="" clId="Web-{5DA063E6-FD3E-9D4A-399C-2BD11F863477}" dt="2024-12-11T06:36:14.531" v="0" actId="20577"/>
          <ac:spMkLst>
            <pc:docMk/>
            <pc:sldMk cId="3013969633" sldId="262"/>
            <ac:spMk id="100" creationId="{4A023F7E-7E6C-63BA-06AA-A66A635F86C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3809068-18A3-0333-AE21-E090EF3C7CC5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0163599-1BE3-51ED-A6E2-E85228BF65D3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2024. Confidential.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B6B922-1B7C-D827-4FD4-679B4CCFACA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98A722-CFA4-E0BD-901D-4321E023F7C1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FB407352-4C8E-4949-B54D-47B0A651019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Oval 186">
            <a:extLst>
              <a:ext uri="{FF2B5EF4-FFF2-40B4-BE49-F238E27FC236}">
                <a16:creationId xmlns:a16="http://schemas.microsoft.com/office/drawing/2014/main" id="{865B1D3C-C9A8-B98D-FDE3-B20C91418722}"/>
              </a:ext>
            </a:extLst>
          </p:cNvPr>
          <p:cNvSpPr/>
          <p:nvPr/>
        </p:nvSpPr>
        <p:spPr>
          <a:xfrm>
            <a:off x="2918599" y="4415569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29E25B-83E5-F133-4B68-46932CC4844B}"/>
              </a:ext>
            </a:extLst>
          </p:cNvPr>
          <p:cNvSpPr txBox="1"/>
          <p:nvPr/>
        </p:nvSpPr>
        <p:spPr>
          <a:xfrm>
            <a:off x="421551" y="1232880"/>
            <a:ext cx="9413112" cy="4924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600" dirty="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 leading U.S. mortgage company that offers a range of home loan products and engages in acquiring newly originated U.S. residential mortgage loans from small banks and independent originators. ​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5105348" y="2799744"/>
            <a:ext cx="2766266" cy="2508379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Provided application engineering services for 20+ applications across multiple technologies​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Deployed a 120+ member team supporting diverse functional areas Offered ADM services for Correspondent Lending, Retail Lending, and Loan Servicing​</a:t>
            </a:r>
          </a:p>
          <a:p>
            <a:pPr marL="449263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Delivered 24x7 Monitoring and Production Support for </a:t>
            </a:r>
            <a:r>
              <a:rPr lang="en-US" sz="1200" dirty="0" err="1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Datamarts</a:t>
            </a: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 and DBA​</a:t>
            </a:r>
            <a:endParaRPr lang="en-IN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AA6302-8E45-C322-43C9-8DBE34DAC47E}"/>
              </a:ext>
            </a:extLst>
          </p:cNvPr>
          <p:cNvSpPr txBox="1"/>
          <p:nvPr/>
        </p:nvSpPr>
        <p:spPr>
          <a:xfrm>
            <a:off x="8224878" y="2795176"/>
            <a:ext cx="2766267" cy="249299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  <a:endParaRPr lang="en-US" sz="1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Increased system availability to 98%​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Over 100% productivity improvement in Lending Space testing​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400% reduction in data upload times​</a:t>
            </a:r>
          </a:p>
          <a:p>
            <a:pPr marL="449263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Established strong governance with steady state structure, governance meetings, and planning​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390595" y="1962429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4B62B7C-3B24-4966-8B7F-798504EA348F}"/>
              </a:ext>
            </a:extLst>
          </p:cNvPr>
          <p:cNvSpPr txBox="1"/>
          <p:nvPr/>
        </p:nvSpPr>
        <p:spPr>
          <a:xfrm>
            <a:off x="1595623" y="1999362"/>
            <a:ext cx="1101479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Industry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Manufacturing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E78C9E7A-5509-441A-8EC6-EBFC8386C6A7}"/>
              </a:ext>
            </a:extLst>
          </p:cNvPr>
          <p:cNvSpPr txBox="1"/>
          <p:nvPr/>
        </p:nvSpPr>
        <p:spPr>
          <a:xfrm>
            <a:off x="3043502" y="1999362"/>
            <a:ext cx="92060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Headquarters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California</a:t>
            </a:r>
            <a:endParaRPr lang="en-US" sz="12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TextBox 66">
            <a:extLst>
              <a:ext uri="{FF2B5EF4-FFF2-40B4-BE49-F238E27FC236}">
                <a16:creationId xmlns:a16="http://schemas.microsoft.com/office/drawing/2014/main" id="{D4C76486-BDC7-41BA-95DB-852F9834DE31}"/>
              </a:ext>
            </a:extLst>
          </p:cNvPr>
          <p:cNvSpPr txBox="1"/>
          <p:nvPr/>
        </p:nvSpPr>
        <p:spPr>
          <a:xfrm>
            <a:off x="4331770" y="1999362"/>
            <a:ext cx="1031944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Group Revenue​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$490+ Million​</a:t>
            </a:r>
            <a:endParaRPr lang="en-US" sz="12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TextBox 66">
            <a:extLst>
              <a:ext uri="{FF2B5EF4-FFF2-40B4-BE49-F238E27FC236}">
                <a16:creationId xmlns:a16="http://schemas.microsoft.com/office/drawing/2014/main" id="{D4C76486-BDC7-41BA-95DB-852F9834DE31}"/>
              </a:ext>
            </a:extLst>
          </p:cNvPr>
          <p:cNvSpPr txBox="1"/>
          <p:nvPr/>
        </p:nvSpPr>
        <p:spPr>
          <a:xfrm>
            <a:off x="5731380" y="1999362"/>
            <a:ext cx="760858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Employees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​</a:t>
            </a:r>
            <a:endParaRPr lang="en-US" sz="12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27CB218-C496-374F-C222-593DC0A956DC}"/>
              </a:ext>
            </a:extLst>
          </p:cNvPr>
          <p:cNvCxnSpPr>
            <a:cxnSpLocks/>
          </p:cNvCxnSpPr>
          <p:nvPr/>
        </p:nvCxnSpPr>
        <p:spPr>
          <a:xfrm>
            <a:off x="2859669" y="1962429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7C10037-0A5B-1E22-7F83-63E39553E5A3}"/>
              </a:ext>
            </a:extLst>
          </p:cNvPr>
          <p:cNvCxnSpPr>
            <a:cxnSpLocks/>
          </p:cNvCxnSpPr>
          <p:nvPr/>
        </p:nvCxnSpPr>
        <p:spPr>
          <a:xfrm>
            <a:off x="5547547" y="1962429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91371" y="410102"/>
            <a:ext cx="1075925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4800" b="1">
                <a:latin typeface="Segoe UI" panose="020B0502040204020203" pitchFamily="34" charset="0"/>
                <a:ea typeface="+mj-lt"/>
                <a:cs typeface="Segoe UI" panose="020B0502040204020203" pitchFamily="34" charset="0"/>
              </a:rPr>
              <a:t>Made Fit &amp; Dependable</a:t>
            </a:r>
            <a:endParaRPr lang="en-IN" sz="4800" b="1" dirty="0">
              <a:latin typeface="Segoe UI" panose="020B0502040204020203" pitchFamily="34" charset="0"/>
              <a:ea typeface="+mj-lt"/>
              <a:cs typeface="Segoe UI" panose="020B0502040204020203" pitchFamily="34" charset="0"/>
            </a:endParaRPr>
          </a:p>
        </p:txBody>
      </p: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625848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63C2C966-49F2-A8AA-2ECD-2D3DF58E8A92}"/>
              </a:ext>
            </a:extLst>
          </p:cNvPr>
          <p:cNvCxnSpPr>
            <a:cxnSpLocks/>
          </p:cNvCxnSpPr>
          <p:nvPr/>
        </p:nvCxnSpPr>
        <p:spPr>
          <a:xfrm flipV="1">
            <a:off x="8072129" y="2963834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93B566BE-2D84-C658-2204-0D96E33339F0}"/>
              </a:ext>
            </a:extLst>
          </p:cNvPr>
          <p:cNvCxnSpPr>
            <a:cxnSpLocks/>
          </p:cNvCxnSpPr>
          <p:nvPr/>
        </p:nvCxnSpPr>
        <p:spPr>
          <a:xfrm>
            <a:off x="4147937" y="1962429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4884060" y="2963834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390595" y="2892892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2918599" y="3239228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387817" y="3738776"/>
            <a:ext cx="2118995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Rapid business growth necessitating scalable IT solutions​​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2918599" y="3738776"/>
            <a:ext cx="1736554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IT cost reduction to align with business goals​</a:t>
            </a:r>
            <a:endParaRPr lang="en-IN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9101C7D4-1DF8-F8D2-CB03-AD4DD5E79C62}"/>
              </a:ext>
            </a:extLst>
          </p:cNvPr>
          <p:cNvSpPr txBox="1"/>
          <p:nvPr/>
        </p:nvSpPr>
        <p:spPr>
          <a:xfrm>
            <a:off x="390595" y="4900781"/>
            <a:ext cx="2306510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Urgent need to ramp up technology capabilities​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37B77DFB-D7D0-B5E6-2FC1-2468DDF9629C}"/>
              </a:ext>
            </a:extLst>
          </p:cNvPr>
          <p:cNvSpPr txBox="1"/>
          <p:nvPr/>
        </p:nvSpPr>
        <p:spPr>
          <a:xfrm>
            <a:off x="2970499" y="4900781"/>
            <a:ext cx="1683814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cs typeface="Segoe UI" panose="020B0502040204020203" pitchFamily="34" charset="0"/>
              </a:rPr>
              <a:t>Retail lending expansion requiring new business model adjustments​</a:t>
            </a:r>
            <a:endParaRPr lang="en-IN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85BC572A-C1F6-681C-A59D-7FC886BA8173}"/>
              </a:ext>
            </a:extLst>
          </p:cNvPr>
          <p:cNvSpPr/>
          <p:nvPr/>
        </p:nvSpPr>
        <p:spPr>
          <a:xfrm>
            <a:off x="390595" y="4415570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390595" y="3239228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013969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</TotalTime>
  <Words>186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77</cp:revision>
  <dcterms:created xsi:type="dcterms:W3CDTF">2024-12-11T06:17:25Z</dcterms:created>
  <dcterms:modified xsi:type="dcterms:W3CDTF">2025-02-12T09:58:58Z</dcterms:modified>
</cp:coreProperties>
</file>