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6A24D2-3AA4-6061-52EF-050D7884C84D}" v="5" dt="2025-01-23T10:39:12.2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79" d="100"/>
          <a:sy n="79" d="100"/>
        </p:scale>
        <p:origin x="99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name="Poojitha Jayadevan" userId="S::poojitha.j@sonata-software.com::cf5319fc-0ad7-4490-82c9-00b9087f3f27" providerId="AD" clId="Web-{186A24D2-3AA4-6061-52EF-050D7884C84D}"/>
    <pc:docChg chg="modSld">
      <pc:chgData name="Poojitha Jayadevan" userId="S::poojitha.j@sonata-software.com::cf5319fc-0ad7-4490-82c9-00b9087f3f27" providerId="AD" clId="Web-{186A24D2-3AA4-6061-52EF-050D7884C84D}" dt="2025-01-23T10:39:11.926" v="1" actId="20577"/>
      <pc:docMkLst>
        <pc:docMk/>
      </pc:docMkLst>
      <pc:sldChg chg="modSp">
        <pc:chgData name="Poojitha Jayadevan" userId="S::poojitha.j@sonata-software.com::cf5319fc-0ad7-4490-82c9-00b9087f3f27" providerId="AD" clId="Web-{186A24D2-3AA4-6061-52EF-050D7884C84D}" dt="2025-01-23T10:39:11.926" v="1" actId="20577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186A24D2-3AA4-6061-52EF-050D7884C84D}" dt="2025-01-23T10:39:11.926" v="1" actId="20577"/>
          <ac:spMkLst>
            <pc:docMk/>
            <pc:sldMk cId="3013969633" sldId="262"/>
            <ac:spMk id="27" creationId="{C83B5CE8-84AB-DA9F-9436-564D7355A278}"/>
          </ac:spMkLst>
        </pc:sp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Oval 186">
            <a:extLst>
              <a:ext uri="{FF2B5EF4-FFF2-40B4-BE49-F238E27FC236}">
                <a16:creationId xmlns:a16="http://schemas.microsoft.com/office/drawing/2014/main" id="{865B1D3C-C9A8-B98D-FDE3-B20C91418722}"/>
              </a:ext>
            </a:extLst>
          </p:cNvPr>
          <p:cNvSpPr/>
          <p:nvPr/>
        </p:nvSpPr>
        <p:spPr>
          <a:xfrm>
            <a:off x="2936384" y="434161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Fifth-largest mortgage company in the United States dedicated to delivering a seamless and customer-focused mortgage experience. A leading retail mortgage lender and the second-largest nonbank retail originator, with over $275 billion in funded loans since its inception. 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576327" y="3015162"/>
            <a:ext cx="2974551" cy="280846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/>
                <a:ea typeface="+mn-lt"/>
                <a:cs typeface="Segoe UI"/>
              </a:rPr>
              <a:t>Demo showed how D365CE enables faster feature delivery and scalability.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Implemented AI-enhanced D365CE to streamline operations and improve customer experiences.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Developed AI chatbot to assess borrower eligibility and qualify leads.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Built engine to recommend optimal loan options based on borrower profiles.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Created tool to analyze campaign performance using conversion metrics.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Automated content generation for marketing and sales using borrower data.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8839206" y="3015162"/>
            <a:ext cx="3162285" cy="29777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95% reduction in pre-eligibility response time.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10% increase in upselling and cross-selling opportunities.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10x faster campaign analysis and optimization.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$73,480 annual savings by transitioning 1,670 Salesforce licenses to Dynamics.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Eliminates unqualified leads and engage borrowers through pre-screening conversations.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Personalized product recommendations boost customer satisfaction and conversions.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Automates initial product suggestions to improve loan officer efficiency.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2198999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3" y="2235932"/>
            <a:ext cx="1003139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Headquarters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California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847380" y="2235932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$974 Million​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4016600" y="2210219"/>
            <a:ext cx="103194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Customers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27,000+</a:t>
            </a:r>
          </a:p>
        </p:txBody>
      </p:sp>
      <p:sp>
        <p:nvSpPr>
          <p:cNvPr id="12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5297162" y="2235932"/>
            <a:ext cx="127063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Employees​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6,000+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723071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5172853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Migrating to Excellence</a:t>
            </a:r>
            <a:endParaRPr lang="en-IN" sz="4800" dirty="0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862418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8711902" y="308610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892291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449024" y="308610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3015162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936384" y="33614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861046"/>
            <a:ext cx="221094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High TCO with Salesforce licenses and maintenance costs 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936384" y="3861046"/>
            <a:ext cx="2512640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Fails to fully deliver the critical information needed by loan officers.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4826826"/>
            <a:ext cx="214578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Inefficient outbound call processes, requiring multiple clicks and manual interventions. 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7B77DFB-D7D0-B5E6-2FC1-2468DDF9629C}"/>
              </a:ext>
            </a:extLst>
          </p:cNvPr>
          <p:cNvSpPr txBox="1"/>
          <p:nvPr/>
        </p:nvSpPr>
        <p:spPr>
          <a:xfrm>
            <a:off x="2988283" y="4826826"/>
            <a:ext cx="203653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Inability to handle multiple sessions simultaneously 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34161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3614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4915AB6-FE24-A7CC-3A43-148B490791D1}"/>
              </a:ext>
            </a:extLst>
          </p:cNvPr>
          <p:cNvSpPr/>
          <p:nvPr/>
        </p:nvSpPr>
        <p:spPr>
          <a:xfrm>
            <a:off x="2936384" y="546067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DB3F6C-F677-A181-8FE9-BC0C4FF8C6EA}"/>
              </a:ext>
            </a:extLst>
          </p:cNvPr>
          <p:cNvSpPr txBox="1"/>
          <p:nvPr/>
        </p:nvSpPr>
        <p:spPr>
          <a:xfrm>
            <a:off x="390595" y="5945886"/>
            <a:ext cx="233247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Lack of automation for marketing and sales content creation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BDD6BC-A215-FE0D-780A-8CEE3AF17B6C}"/>
              </a:ext>
            </a:extLst>
          </p:cNvPr>
          <p:cNvSpPr txBox="1"/>
          <p:nvPr/>
        </p:nvSpPr>
        <p:spPr>
          <a:xfrm>
            <a:off x="2988283" y="5945886"/>
            <a:ext cx="2292351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Gaps in loan product alignment with borrower needs 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B646C85-AC64-F968-CF78-0C3D70D1FD9D}"/>
              </a:ext>
            </a:extLst>
          </p:cNvPr>
          <p:cNvSpPr/>
          <p:nvPr/>
        </p:nvSpPr>
        <p:spPr>
          <a:xfrm>
            <a:off x="390595" y="546067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261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76</cp:revision>
  <dcterms:created xsi:type="dcterms:W3CDTF">2024-12-11T06:17:25Z</dcterms:created>
  <dcterms:modified xsi:type="dcterms:W3CDTF">2025-01-23T10:39:13Z</dcterms:modified>
</cp:coreProperties>
</file>