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A39D3C-2F74-308B-5607-E8EFAFC0EBE2}" v="210" dt="2025-06-06T10:01:56.937"/>
    <p1510:client id="{8D4CB475-4A52-BFFA-9727-F6B0ECF8D850}" v="47" dt="2025-06-06T11:37:33.944"/>
    <p1510:client id="{E3AACFD8-8D66-F311-B9B4-708591D2AABE}" v="2" dt="2025-06-06T09:56:56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ea typeface="+mn-lt"/>
                <a:cs typeface="+mn-lt"/>
              </a:rPr>
              <a:t>The client is a leading provider of on-site industrial services catering to steel manufacturers worldwide.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746977"/>
            <a:ext cx="3673102" cy="314701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Solutions</a:t>
            </a:r>
          </a:p>
          <a:p>
            <a:r>
              <a:rPr lang="en-US" sz="1200">
                <a:ea typeface="+mn-lt"/>
                <a:cs typeface="+mn-lt"/>
              </a:rPr>
              <a:t>A structured execution model ensured a smooth transition with minimal disruption.</a:t>
            </a:r>
            <a:endParaRPr lang="en-US">
              <a:ea typeface="+mn-lt"/>
              <a:cs typeface="+mn-lt"/>
            </a:endParaRPr>
          </a:p>
          <a:p>
            <a:endParaRPr lang="en-US">
              <a:latin typeface="Segoe UI"/>
              <a:cs typeface="Segoe UI"/>
            </a:endParaRP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A fast-tracked upgrade to Microsoft Dynamics 365 finance and operations using Sonata’s Modernization </a:t>
            </a:r>
            <a:r>
              <a:rPr lang="en-US" sz="1200" dirty="0">
                <a:ea typeface="+mn-lt"/>
                <a:cs typeface="+mn-lt"/>
              </a:rPr>
              <a:t>Upgrade Accelerator, reducing migration timelines by nearly half</a:t>
            </a:r>
            <a:endParaRPr lang="en-US" dirty="0">
              <a:latin typeface="Segoe UI"/>
              <a:ea typeface="+mn-lt"/>
              <a:cs typeface="Segoe UI"/>
            </a:endParaRP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Implementation of a next-generation Commodity Trading Risk Management (CTRM) platform to improve control, streamline trading processes, and enhance risk management</a:t>
            </a:r>
          </a:p>
          <a:p>
            <a:pPr>
              <a:buClr>
                <a:schemeClr val="tx2"/>
              </a:buClr>
              <a:buFont typeface="Arial"/>
              <a:buChar char="•"/>
            </a:pPr>
            <a:endParaRPr lang="en-US">
              <a:latin typeface="Segoe UI"/>
              <a:cs typeface="Segoe UI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>
              <a:latin typeface="Segoe UI"/>
              <a:cs typeface="Segoe UI"/>
            </a:endParaRPr>
          </a:p>
          <a:p>
            <a:pPr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1200">
              <a:latin typeface="Segoe UI"/>
              <a:cs typeface="Segoe U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3" y="2746977"/>
            <a:ext cx="2500005" cy="35163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Results</a:t>
            </a:r>
            <a:endParaRPr lang="en-US" sz="1600" b="1" dirty="0">
              <a:latin typeface="Segoe UI"/>
              <a:cs typeface="Segoe UI"/>
            </a:endParaRP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$1M–$1.5M in annual savings through streamlined CTRM processes and standardized workflows</a:t>
            </a:r>
            <a:r>
              <a:rPr lang="en-US" sz="1200" dirty="0">
                <a:latin typeface="Segoe UI"/>
                <a:ea typeface="+mn-lt"/>
                <a:cs typeface="Segoe UI"/>
              </a:rPr>
              <a:t> </a:t>
            </a: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30% cost reduction by eliminating inefficiencies and enhancing performance</a:t>
            </a:r>
            <a:endParaRPr lang="en-US" dirty="0">
              <a:ea typeface="+mn-lt"/>
              <a:cs typeface="+mn-lt"/>
            </a:endParaRP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20% productivity boost across business units thanks to connected, automated processes</a:t>
            </a:r>
            <a:endParaRPr lang="en-US" dirty="0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Improved visibility and faster decision-making with a unified data backbone</a:t>
            </a:r>
            <a:endParaRPr lang="en-US" dirty="0">
              <a:ea typeface="+mn-lt"/>
              <a:cs typeface="+mn-lt"/>
            </a:endParaRP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Built-in scalability supporting future rollouts across Asia, Europe, and South America</a:t>
            </a:r>
            <a:endParaRPr lang="en-US" dirty="0"/>
          </a:p>
          <a:p>
            <a:pPr>
              <a:buClr>
                <a:schemeClr val="tx2"/>
              </a:buClr>
              <a:buFont typeface="Arial"/>
              <a:buChar char="•"/>
            </a:pPr>
            <a:endParaRPr lang="en-US" sz="120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>
                <a:latin typeface="Segoe UI"/>
                <a:cs typeface="Segoe UI"/>
              </a:rPr>
              <a:t>Industry</a:t>
            </a:r>
          </a:p>
          <a:p>
            <a:r>
              <a:rPr lang="en-IN" sz="1200" b="1">
                <a:latin typeface="Segoe UI"/>
                <a:cs typeface="Segoe UI"/>
              </a:rPr>
              <a:t>RMD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826711"/>
            <a:ext cx="102754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>
                <a:latin typeface="Segoe UI"/>
                <a:cs typeface="Segoe UI"/>
              </a:rPr>
              <a:t>Global footprint</a:t>
            </a:r>
          </a:p>
          <a:p>
            <a:r>
              <a:rPr lang="en-IN" sz="1200" b="1">
                <a:latin typeface="Segoe UI"/>
                <a:ea typeface="+mn-lt"/>
                <a:cs typeface="Segoe UI"/>
              </a:rPr>
              <a:t>£17 countries </a:t>
            </a:r>
            <a:endParaRPr lang="en-US" b="1">
              <a:latin typeface="Segoe UI"/>
              <a:cs typeface="Segoe UI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1853447"/>
            <a:ext cx="103194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>
                <a:latin typeface="Segoe UI"/>
                <a:cs typeface="Segoe UI"/>
              </a:rPr>
              <a:t>Headquarters</a:t>
            </a:r>
            <a:br>
              <a:rPr lang="en-IN" sz="1200">
                <a:latin typeface="Segoe UI"/>
                <a:cs typeface="Segoe UI"/>
              </a:rPr>
            </a:br>
            <a:r>
              <a:rPr lang="en-IN" sz="1200" err="1">
                <a:latin typeface="Segoe UI"/>
                <a:ea typeface="+mn-lt"/>
                <a:cs typeface="Segoe UI"/>
              </a:rPr>
              <a:t>P</a:t>
            </a:r>
            <a:r>
              <a:rPr lang="en-IN" sz="1200" err="1">
                <a:ea typeface="+mn-lt"/>
                <a:cs typeface="+mn-lt"/>
              </a:rPr>
              <a:t>ittsburg</a:t>
            </a:r>
            <a:endParaRPr lang="en-IN" sz="1200" err="1">
              <a:latin typeface="Segoe UI"/>
              <a:ea typeface="+mn-lt"/>
              <a:cs typeface="Segoe UI"/>
            </a:endParaRPr>
          </a:p>
          <a:p>
            <a:endParaRPr lang="en-IN" sz="1200">
              <a:latin typeface="Segoe UI"/>
              <a:cs typeface="Segoe UI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>
                <a:solidFill>
                  <a:srgbClr val="000000"/>
                </a:solidFill>
                <a:ea typeface="+mn-lt"/>
                <a:cs typeface="+mn-lt"/>
              </a:rPr>
              <a:t>Smart shift for stronger system</a:t>
            </a:r>
            <a:endParaRPr lang="en-US" b="1">
              <a:ea typeface="+mn-lt"/>
              <a:cs typeface="+mn-lt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3638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92861"/>
            <a:ext cx="230651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Difficulty scaling to 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support entry into new 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markets</a:t>
            </a:r>
            <a:endParaRPr lang="en-US"/>
          </a:p>
          <a:p>
            <a:endParaRPr lang="en-US" sz="1200">
              <a:latin typeface="Segoe UI"/>
              <a:cs typeface="Segoe UI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36384" y="3592861"/>
            <a:ext cx="173655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Fragmented workflows 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slowing execution and </a:t>
            </a:r>
            <a:endParaRPr lang="en-US">
              <a:ea typeface="+mn-lt"/>
              <a:cs typeface="+mn-lt"/>
            </a:endParaRPr>
          </a:p>
          <a:p>
            <a:r>
              <a:rPr lang="en-US" sz="1200">
                <a:ea typeface="+mn-lt"/>
                <a:cs typeface="+mn-lt"/>
              </a:rPr>
              <a:t>reporting</a:t>
            </a:r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907266"/>
            <a:ext cx="2145781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Limited integration </a:t>
            </a:r>
            <a:endParaRPr lang="en-US">
              <a:ea typeface="+mn-lt"/>
              <a:cs typeface="+mn-lt"/>
            </a:endParaRPr>
          </a:p>
          <a:p>
            <a:r>
              <a:rPr lang="en-US" sz="1200">
                <a:ea typeface="+mn-lt"/>
                <a:cs typeface="+mn-lt"/>
              </a:rPr>
              <a:t>capabilities with external </a:t>
            </a:r>
            <a:endParaRPr lang="en-US">
              <a:ea typeface="+mn-lt"/>
              <a:cs typeface="+mn-lt"/>
            </a:endParaRPr>
          </a:p>
          <a:p>
            <a:r>
              <a:rPr lang="en-US" sz="1200">
                <a:ea typeface="+mn-lt"/>
                <a:cs typeface="+mn-lt"/>
              </a:rPr>
              <a:t>tools and systems</a:t>
            </a:r>
            <a:endParaRPr lang="en-US">
              <a:ea typeface="+mn-lt"/>
              <a:cs typeface="+mn-lt"/>
            </a:endParaRPr>
          </a:p>
          <a:p>
            <a:endParaRPr lang="en-US" sz="1200">
              <a:latin typeface="Segoe UI"/>
              <a:cs typeface="Segoe UI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88283" y="4929037"/>
            <a:ext cx="203653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Increasing complexity 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and cost of maintaining 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outdated technology</a:t>
            </a:r>
            <a:endParaRPr lang="en-US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4220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4AE0600-19D6-FBDA-B052-10DAA5910661}"/>
              </a:ext>
            </a:extLst>
          </p:cNvPr>
          <p:cNvSpPr/>
          <p:nvPr/>
        </p:nvSpPr>
        <p:spPr>
          <a:xfrm>
            <a:off x="3000778" y="442413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0902E829-40D1-4E53-A170-001AC938D6E2}">
  <ds:schemaRefs>
    <ds:schemaRef ds:uri="0efdac34-9db6-427b-8ab8-479c40b5e3c8"/>
    <ds:schemaRef ds:uri="b208fce4-3e29-477c-a989-e36b5cecf3b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0088212-A88A-442F-B3FA-8D4646910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290E81-FC30-4BDC-BF0B-7D251A3ECFA3}">
  <ds:schemaRefs>
    <ds:schemaRef ds:uri="0efdac34-9db6-427b-8ab8-479c40b5e3c8"/>
    <ds:schemaRef ds:uri="b208fce4-3e29-477c-a989-e36b5cecf3b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9</cp:revision>
  <dcterms:created xsi:type="dcterms:W3CDTF">2025-06-06T09:55:32Z</dcterms:created>
  <dcterms:modified xsi:type="dcterms:W3CDTF">2025-06-06T11:50:22Z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