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4" autoAdjust="0"/>
    <p:restoredTop sz="96145"/>
  </p:normalViewPr>
  <p:slideViewPr>
    <p:cSldViewPr snapToGrid="0">
      <p:cViewPr>
        <p:scale>
          <a:sx n="87" d="100"/>
          <a:sy n="87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rudha R" userId="0810086d-6cd7-4224-90f1-a552785c16d7" providerId="ADAL" clId="{6F8CF01C-E11B-5A18-930A-2B6ED90CA952}"/>
    <pc:docChg chg="undo custSel modSld modMainMaster">
      <pc:chgData name="Anirudha R" userId="0810086d-6cd7-4224-90f1-a552785c16d7" providerId="ADAL" clId="{6F8CF01C-E11B-5A18-930A-2B6ED90CA952}" dt="2026-09-10T17:03:07.792" v="426" actId="404"/>
      <pc:docMkLst>
        <pc:docMk/>
      </pc:docMkLst>
      <pc:sldChg chg="addSp delSp modSp mod modClrScheme chgLayout">
        <pc:chgData name="Anirudha R" userId="0810086d-6cd7-4224-90f1-a552785c16d7" providerId="ADAL" clId="{6F8CF01C-E11B-5A18-930A-2B6ED90CA952}" dt="2026-09-10T17:03:07.792" v="426" actId="404"/>
        <pc:sldMkLst>
          <pc:docMk/>
          <pc:sldMk cId="800450807" sldId="257"/>
        </pc:sldMkLst>
        <pc:spChg chg="del">
          <ac:chgData name="Anirudha R" userId="0810086d-6cd7-4224-90f1-a552785c16d7" providerId="ADAL" clId="{6F8CF01C-E11B-5A18-930A-2B6ED90CA952}" dt="2026-09-10T16:59:39.051" v="375" actId="478"/>
          <ac:spMkLst>
            <pc:docMk/>
            <pc:sldMk cId="800450807" sldId="257"/>
            <ac:spMk id="2" creationId="{3161BB31-5BBC-EC79-7DF2-DB61C08D2EC9}"/>
          </ac:spMkLst>
        </pc:spChg>
        <pc:spChg chg="del">
          <ac:chgData name="Anirudha R" userId="0810086d-6cd7-4224-90f1-a552785c16d7" providerId="ADAL" clId="{6F8CF01C-E11B-5A18-930A-2B6ED90CA952}" dt="2026-09-10T16:59:39.051" v="375" actId="478"/>
          <ac:spMkLst>
            <pc:docMk/>
            <pc:sldMk cId="800450807" sldId="257"/>
            <ac:spMk id="3" creationId="{A3DC6D37-01E4-2730-1985-F0F765C459DA}"/>
          </ac:spMkLst>
        </pc:spChg>
        <pc:spChg chg="mod">
          <ac:chgData name="Anirudha R" userId="0810086d-6cd7-4224-90f1-a552785c16d7" providerId="ADAL" clId="{6F8CF01C-E11B-5A18-930A-2B6ED90CA952}" dt="2026-09-10T17:03:07.792" v="426" actId="404"/>
          <ac:spMkLst>
            <pc:docMk/>
            <pc:sldMk cId="800450807" sldId="257"/>
            <ac:spMk id="4" creationId="{5BCE93CB-0EE1-DB7C-8E7E-728776950039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5" creationId="{AC5B5E48-238D-B2C0-4A17-F9CF166198E4}"/>
          </ac:spMkLst>
        </pc:spChg>
        <pc:spChg chg="del mod">
          <ac:chgData name="Anirudha R" userId="0810086d-6cd7-4224-90f1-a552785c16d7" providerId="ADAL" clId="{6F8CF01C-E11B-5A18-930A-2B6ED90CA952}" dt="2026-09-10T16:59:46.468" v="377" actId="478"/>
          <ac:spMkLst>
            <pc:docMk/>
            <pc:sldMk cId="800450807" sldId="257"/>
            <ac:spMk id="6" creationId="{8991A4AA-C42F-A953-C181-05F869AB9069}"/>
          </ac:spMkLst>
        </pc:spChg>
        <pc:spChg chg="mod">
          <ac:chgData name="Anirudha R" userId="0810086d-6cd7-4224-90f1-a552785c16d7" providerId="ADAL" clId="{6F8CF01C-E11B-5A18-930A-2B6ED90CA952}" dt="2026-09-10T17:03:05.707" v="423" actId="14100"/>
          <ac:spMkLst>
            <pc:docMk/>
            <pc:sldMk cId="800450807" sldId="257"/>
            <ac:spMk id="14" creationId="{1FB4AD1C-437E-50F4-F629-8D6E6B56A5B3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19" creationId="{AA631BFB-2B73-5F95-8BA0-C2B80F677625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0" creationId="{73E4E9A8-0416-CC4D-99CB-CCE8EF49E835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1" creationId="{2ED8E9D1-A4D0-B0B4-74CB-8050A7124521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2" creationId="{10B526E1-8B8E-E0D2-9922-B0BE7F8DF11F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3" creationId="{D9D9AFAB-246E-B814-1D0C-34B3627E1967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4" creationId="{100FE54E-40EE-3852-B7B6-77562820EEB3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5" creationId="{A69CB086-761E-56CE-CA67-C08BB2B63976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6" creationId="{C9C4BC95-0460-3957-7C5C-1151C5FD4FEA}"/>
          </ac:spMkLst>
        </pc:spChg>
        <pc:spChg chg="mod">
          <ac:chgData name="Anirudha R" userId="0810086d-6cd7-4224-90f1-a552785c16d7" providerId="ADAL" clId="{6F8CF01C-E11B-5A18-930A-2B6ED90CA952}" dt="2026-09-10T17:00:36.503" v="422" actId="1035"/>
          <ac:spMkLst>
            <pc:docMk/>
            <pc:sldMk cId="800450807" sldId="257"/>
            <ac:spMk id="27" creationId="{4B88BE75-4A94-0E36-EB4D-E0EBF330322A}"/>
          </ac:spMkLst>
        </pc:spChg>
        <pc:cxnChg chg="mod">
          <ac:chgData name="Anirudha R" userId="0810086d-6cd7-4224-90f1-a552785c16d7" providerId="ADAL" clId="{6F8CF01C-E11B-5A18-930A-2B6ED90CA952}" dt="2026-09-10T17:00:29.419" v="399" actId="1035"/>
          <ac:cxnSpMkLst>
            <pc:docMk/>
            <pc:sldMk cId="800450807" sldId="257"/>
            <ac:cxnSpMk id="15" creationId="{15D5DE48-E142-DB04-758B-487A9B5D24AD}"/>
          </ac:cxnSpMkLst>
        </pc:cxnChg>
        <pc:cxnChg chg="del">
          <ac:chgData name="Anirudha R" userId="0810086d-6cd7-4224-90f1-a552785c16d7" providerId="ADAL" clId="{6F8CF01C-E11B-5A18-930A-2B6ED90CA952}" dt="2026-09-10T16:59:47.859" v="378" actId="478"/>
          <ac:cxnSpMkLst>
            <pc:docMk/>
            <pc:sldMk cId="800450807" sldId="257"/>
            <ac:cxnSpMk id="16" creationId="{1E8B208B-BE51-EE3B-BABC-4D0CE8C7FD6F}"/>
          </ac:cxnSpMkLst>
        </pc:cxnChg>
        <pc:cxnChg chg="mod">
          <ac:chgData name="Anirudha R" userId="0810086d-6cd7-4224-90f1-a552785c16d7" providerId="ADAL" clId="{6F8CF01C-E11B-5A18-930A-2B6ED90CA952}" dt="2026-09-10T17:00:12.723" v="386" actId="14100"/>
          <ac:cxnSpMkLst>
            <pc:docMk/>
            <pc:sldMk cId="800450807" sldId="257"/>
            <ac:cxnSpMk id="18" creationId="{699D3DD2-779A-3661-C932-114710B350C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 Only Layout</a:t>
            </a:r>
          </a:p>
        </p:txBody>
      </p:sp>
    </p:spTree>
    <p:extLst>
      <p:ext uri="{BB962C8B-B14F-4D97-AF65-F5344CB8AC3E}">
        <p14:creationId xmlns:p14="http://schemas.microsoft.com/office/powerpoint/2010/main" val="21173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901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1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140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822" y="162010"/>
            <a:ext cx="1187317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822" y="770271"/>
            <a:ext cx="11873178" cy="55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9F4329B-07E6-4AD9-9993-C79C9A6032E3}"/>
              </a:ext>
            </a:extLst>
          </p:cNvPr>
          <p:cNvCxnSpPr>
            <a:cxnSpLocks/>
          </p:cNvCxnSpPr>
          <p:nvPr userDrawn="1"/>
        </p:nvCxnSpPr>
        <p:spPr>
          <a:xfrm>
            <a:off x="2539545" y="6519294"/>
            <a:ext cx="797325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C10BF21-4BE1-4721-8EAE-B92CA9A979EC}"/>
              </a:ext>
            </a:extLst>
          </p:cNvPr>
          <p:cNvSpPr txBox="1"/>
          <p:nvPr userDrawn="1"/>
        </p:nvSpPr>
        <p:spPr>
          <a:xfrm>
            <a:off x="429492" y="6403878"/>
            <a:ext cx="2365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Sonata Software Ltd</a:t>
            </a:r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., 2026.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Confidential.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919375D-F417-4D5F-8DAF-5E373BC940B0}"/>
              </a:ext>
            </a:extLst>
          </p:cNvPr>
          <p:cNvSpPr/>
          <p:nvPr userDrawn="1"/>
        </p:nvSpPr>
        <p:spPr>
          <a:xfrm>
            <a:off x="178177" y="6382984"/>
            <a:ext cx="272620" cy="2726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578882-534C-4198-A3F6-351B105A3193}"/>
              </a:ext>
            </a:extLst>
          </p:cNvPr>
          <p:cNvSpPr txBox="1"/>
          <p:nvPr userDrawn="1"/>
        </p:nvSpPr>
        <p:spPr>
          <a:xfrm>
            <a:off x="163888" y="6426961"/>
            <a:ext cx="298450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9B921A13-A0CF-BB4B-BAC0-8BA32D0B4676}" type="slidenum">
              <a:rPr lang="en-US" sz="1200" b="0" i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charset="0"/>
                <a:cs typeface="Calibri" charset="0"/>
              </a:rPr>
              <a:pPr algn="ctr"/>
              <a:t>‹#›</a:t>
            </a:fld>
            <a:endParaRPr lang="en-US" sz="1400" b="0" i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Calibri" charset="0"/>
              <a:cs typeface="Calibri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DA50443-7195-6215-615B-2A9C78D5E075}"/>
              </a:ext>
            </a:extLst>
          </p:cNvPr>
          <p:cNvGrpSpPr/>
          <p:nvPr userDrawn="1"/>
        </p:nvGrpSpPr>
        <p:grpSpPr>
          <a:xfrm rot="5400000">
            <a:off x="9915271" y="3329066"/>
            <a:ext cx="5198209" cy="383827"/>
            <a:chOff x="136853" y="3276761"/>
            <a:chExt cx="10464120" cy="772652"/>
          </a:xfrm>
        </p:grpSpPr>
        <p:sp>
          <p:nvSpPr>
            <p:cNvPr id="38" name="Oval 10">
              <a:extLst>
                <a:ext uri="{FF2B5EF4-FFF2-40B4-BE49-F238E27FC236}">
                  <a16:creationId xmlns:a16="http://schemas.microsoft.com/office/drawing/2014/main" id="{0FAB3B0D-72C7-2EE1-5086-3ECC2214967B}"/>
                </a:ext>
              </a:extLst>
            </p:cNvPr>
            <p:cNvSpPr/>
            <p:nvPr/>
          </p:nvSpPr>
          <p:spPr>
            <a:xfrm>
              <a:off x="2075595" y="3276762"/>
              <a:ext cx="772651" cy="772651"/>
            </a:xfrm>
            <a:prstGeom prst="rect">
              <a:avLst/>
            </a:prstGeom>
            <a:solidFill>
              <a:srgbClr val="FF0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39" name="Oval 11">
              <a:extLst>
                <a:ext uri="{FF2B5EF4-FFF2-40B4-BE49-F238E27FC236}">
                  <a16:creationId xmlns:a16="http://schemas.microsoft.com/office/drawing/2014/main" id="{EBD735F4-E5E5-1655-3179-1833EBACA261}"/>
                </a:ext>
              </a:extLst>
            </p:cNvPr>
            <p:cNvSpPr/>
            <p:nvPr/>
          </p:nvSpPr>
          <p:spPr>
            <a:xfrm>
              <a:off x="4014337" y="3276762"/>
              <a:ext cx="772651" cy="772651"/>
            </a:xfrm>
            <a:prstGeom prst="rect">
              <a:avLst/>
            </a:prstGeom>
            <a:solidFill>
              <a:srgbClr val="8E5D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0" name="Oval 12">
              <a:extLst>
                <a:ext uri="{FF2B5EF4-FFF2-40B4-BE49-F238E27FC236}">
                  <a16:creationId xmlns:a16="http://schemas.microsoft.com/office/drawing/2014/main" id="{0332CF35-6BD5-07C5-E2C6-7A291EBDF4EB}"/>
                </a:ext>
              </a:extLst>
            </p:cNvPr>
            <p:cNvSpPr/>
            <p:nvPr/>
          </p:nvSpPr>
          <p:spPr>
            <a:xfrm>
              <a:off x="1106224" y="3276762"/>
              <a:ext cx="772651" cy="772651"/>
            </a:xfrm>
            <a:prstGeom prst="rect">
              <a:avLst/>
            </a:prstGeom>
            <a:solidFill>
              <a:srgbClr val="FF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1" name="Oval 13">
              <a:extLst>
                <a:ext uri="{FF2B5EF4-FFF2-40B4-BE49-F238E27FC236}">
                  <a16:creationId xmlns:a16="http://schemas.microsoft.com/office/drawing/2014/main" id="{AD381C8A-3018-43B9-6A15-12B4E239107F}"/>
                </a:ext>
              </a:extLst>
            </p:cNvPr>
            <p:cNvSpPr/>
            <p:nvPr/>
          </p:nvSpPr>
          <p:spPr>
            <a:xfrm>
              <a:off x="4983708" y="3276762"/>
              <a:ext cx="772651" cy="772651"/>
            </a:xfrm>
            <a:prstGeom prst="rect">
              <a:avLst/>
            </a:prstGeom>
            <a:solidFill>
              <a:srgbClr val="00BE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2" name="Oval 14">
              <a:extLst>
                <a:ext uri="{FF2B5EF4-FFF2-40B4-BE49-F238E27FC236}">
                  <a16:creationId xmlns:a16="http://schemas.microsoft.com/office/drawing/2014/main" id="{6803132A-7C3D-7C35-A46D-F4D0343E9C86}"/>
                </a:ext>
              </a:extLst>
            </p:cNvPr>
            <p:cNvSpPr/>
            <p:nvPr/>
          </p:nvSpPr>
          <p:spPr>
            <a:xfrm>
              <a:off x="5953081" y="3276761"/>
              <a:ext cx="772651" cy="772651"/>
            </a:xfrm>
            <a:prstGeom prst="rect">
              <a:avLst/>
            </a:prstGeom>
            <a:solidFill>
              <a:srgbClr val="009D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3" name="Oval 15">
              <a:extLst>
                <a:ext uri="{FF2B5EF4-FFF2-40B4-BE49-F238E27FC236}">
                  <a16:creationId xmlns:a16="http://schemas.microsoft.com/office/drawing/2014/main" id="{C6283869-9F97-14DE-3B14-ABCC727C90DF}"/>
                </a:ext>
              </a:extLst>
            </p:cNvPr>
            <p:cNvSpPr/>
            <p:nvPr/>
          </p:nvSpPr>
          <p:spPr>
            <a:xfrm>
              <a:off x="136853" y="3276762"/>
              <a:ext cx="772651" cy="772651"/>
            </a:xfrm>
            <a:prstGeom prst="rect">
              <a:avLst/>
            </a:prstGeom>
            <a:solidFill>
              <a:srgbClr val="D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4" name="Oval 16">
              <a:extLst>
                <a:ext uri="{FF2B5EF4-FFF2-40B4-BE49-F238E27FC236}">
                  <a16:creationId xmlns:a16="http://schemas.microsoft.com/office/drawing/2014/main" id="{1509E6DD-48A0-4637-3A60-9804CA6A2B41}"/>
                </a:ext>
              </a:extLst>
            </p:cNvPr>
            <p:cNvSpPr/>
            <p:nvPr/>
          </p:nvSpPr>
          <p:spPr>
            <a:xfrm>
              <a:off x="3044966" y="3276762"/>
              <a:ext cx="772651" cy="772651"/>
            </a:xfrm>
            <a:prstGeom prst="rect">
              <a:avLst/>
            </a:prstGeom>
            <a:solidFill>
              <a:srgbClr val="FF11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5" name="Oval 17">
              <a:extLst>
                <a:ext uri="{FF2B5EF4-FFF2-40B4-BE49-F238E27FC236}">
                  <a16:creationId xmlns:a16="http://schemas.microsoft.com/office/drawing/2014/main" id="{3C30D8D7-F6DE-E7C1-1DFA-B6114D0825BD}"/>
                </a:ext>
              </a:extLst>
            </p:cNvPr>
            <p:cNvSpPr/>
            <p:nvPr/>
          </p:nvSpPr>
          <p:spPr>
            <a:xfrm>
              <a:off x="7891821" y="3276762"/>
              <a:ext cx="772651" cy="772651"/>
            </a:xfrm>
            <a:prstGeom prst="rect">
              <a:avLst/>
            </a:prstGeom>
            <a:solidFill>
              <a:srgbClr val="9FC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6" name="Oval 18">
              <a:extLst>
                <a:ext uri="{FF2B5EF4-FFF2-40B4-BE49-F238E27FC236}">
                  <a16:creationId xmlns:a16="http://schemas.microsoft.com/office/drawing/2014/main" id="{1CB7567E-9DA3-3B3F-68CE-64F371240906}"/>
                </a:ext>
              </a:extLst>
            </p:cNvPr>
            <p:cNvSpPr/>
            <p:nvPr/>
          </p:nvSpPr>
          <p:spPr>
            <a:xfrm>
              <a:off x="8861194" y="3276761"/>
              <a:ext cx="772651" cy="772651"/>
            </a:xfrm>
            <a:prstGeom prst="rect">
              <a:avLst/>
            </a:prstGeom>
            <a:solidFill>
              <a:srgbClr val="FFE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7" name="Oval 21">
              <a:extLst>
                <a:ext uri="{FF2B5EF4-FFF2-40B4-BE49-F238E27FC236}">
                  <a16:creationId xmlns:a16="http://schemas.microsoft.com/office/drawing/2014/main" id="{E3697F31-A204-F557-32BB-B86E0F8E964A}"/>
                </a:ext>
              </a:extLst>
            </p:cNvPr>
            <p:cNvSpPr/>
            <p:nvPr/>
          </p:nvSpPr>
          <p:spPr>
            <a:xfrm>
              <a:off x="6924693" y="3276761"/>
              <a:ext cx="772651" cy="772651"/>
            </a:xfrm>
            <a:prstGeom prst="rect">
              <a:avLst/>
            </a:prstGeom>
            <a:solidFill>
              <a:srgbClr val="F3BB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48" name="Oval 33">
              <a:extLst>
                <a:ext uri="{FF2B5EF4-FFF2-40B4-BE49-F238E27FC236}">
                  <a16:creationId xmlns:a16="http://schemas.microsoft.com/office/drawing/2014/main" id="{BCA4ECE9-452E-D179-B9CB-A7EC4349E78F}"/>
                </a:ext>
              </a:extLst>
            </p:cNvPr>
            <p:cNvSpPr/>
            <p:nvPr/>
          </p:nvSpPr>
          <p:spPr>
            <a:xfrm>
              <a:off x="9828322" y="3276761"/>
              <a:ext cx="772651" cy="772651"/>
            </a:xfrm>
            <a:prstGeom prst="rect">
              <a:avLst/>
            </a:prstGeom>
            <a:solidFill>
              <a:srgbClr val="E5A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27907746-ABEF-29BB-C54F-1981710D980A}"/>
              </a:ext>
            </a:extLst>
          </p:cNvPr>
          <p:cNvSpPr/>
          <p:nvPr userDrawn="1"/>
        </p:nvSpPr>
        <p:spPr>
          <a:xfrm>
            <a:off x="12322461" y="3510750"/>
            <a:ext cx="383828" cy="201587"/>
          </a:xfrm>
          <a:prstGeom prst="rect">
            <a:avLst/>
          </a:prstGeom>
          <a:solidFill>
            <a:srgbClr val="04A2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31D5DF-5DF8-B017-0755-F21CB6832A6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96879" y="6310802"/>
            <a:ext cx="1370695" cy="3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400" b="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632D4-E412-3EE7-690B-1BA32DB2F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CE93CB-0EE1-DB7C-8E7E-728776950039}"/>
              </a:ext>
            </a:extLst>
          </p:cNvPr>
          <p:cNvSpPr txBox="1"/>
          <p:nvPr/>
        </p:nvSpPr>
        <p:spPr>
          <a:xfrm>
            <a:off x="387817" y="1771807"/>
            <a:ext cx="10289419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600" dirty="0">
                <a:solidFill>
                  <a:sysClr val="windowText" lastClr="000000"/>
                </a:solidFill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Improving patient services, scheduling, and resource utilization with Microsoft Fabric and AI-led analytics</a:t>
            </a:r>
            <a:endParaRPr lang="en-US" sz="1600" dirty="0">
              <a:solidFill>
                <a:sysClr val="windowText" lastClr="000000"/>
              </a:solidFill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AC5B5E48-238D-B2C0-4A17-F9CF166198E4}"/>
              </a:ext>
            </a:extLst>
          </p:cNvPr>
          <p:cNvSpPr txBox="1"/>
          <p:nvPr/>
        </p:nvSpPr>
        <p:spPr>
          <a:xfrm>
            <a:off x="5441753" y="2634167"/>
            <a:ext cx="3148531" cy="23160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en-IN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Solutions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Unified dashboards across key patient and clinical services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AI-driven room and bed management with real-time updates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Predictive models for admissions, discharges, and staffing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Automated theatre scheduling and utilization tracking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Analytics for cancer care chair utilization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Consultant activity tracking and revenue leakage analysis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  <a:p>
            <a:pPr marL="171450" indent="-171450" fontAlgn="base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Radiology workflow optimization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</a:p>
        </p:txBody>
      </p:sp>
      <p:sp>
        <p:nvSpPr>
          <p:cNvPr id="14" name="TextBox 117">
            <a:extLst>
              <a:ext uri="{FF2B5EF4-FFF2-40B4-BE49-F238E27FC236}">
                <a16:creationId xmlns:a16="http://schemas.microsoft.com/office/drawing/2014/main" id="{1FB4AD1C-437E-50F4-F629-8D6E6B56A5B3}"/>
              </a:ext>
            </a:extLst>
          </p:cNvPr>
          <p:cNvSpPr txBox="1"/>
          <p:nvPr/>
        </p:nvSpPr>
        <p:spPr>
          <a:xfrm>
            <a:off x="291371" y="217501"/>
            <a:ext cx="10289419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4400" b="1" dirty="0">
                <a:solidFill>
                  <a:srgbClr val="000000"/>
                </a:solidFill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Transforming healthcare operations with data and AI</a:t>
            </a:r>
            <a:endParaRPr lang="en-US" sz="4400" b="1" dirty="0">
              <a:solidFill>
                <a:srgbClr val="000000"/>
              </a:solidFill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D5DE48-E142-DB04-758B-487A9B5D24AD}"/>
              </a:ext>
            </a:extLst>
          </p:cNvPr>
          <p:cNvCxnSpPr>
            <a:cxnSpLocks/>
          </p:cNvCxnSpPr>
          <p:nvPr/>
        </p:nvCxnSpPr>
        <p:spPr>
          <a:xfrm>
            <a:off x="291371" y="2258450"/>
            <a:ext cx="11391548" cy="0"/>
          </a:xfrm>
          <a:prstGeom prst="line">
            <a:avLst/>
          </a:prstGeom>
          <a:ln w="6350">
            <a:solidFill>
              <a:srgbClr val="7030A0"/>
            </a:solidFill>
            <a:prstDash val="lg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9D3DD2-779A-3661-C932-114710B350CA}"/>
              </a:ext>
            </a:extLst>
          </p:cNvPr>
          <p:cNvCxnSpPr>
            <a:cxnSpLocks/>
          </p:cNvCxnSpPr>
          <p:nvPr/>
        </p:nvCxnSpPr>
        <p:spPr>
          <a:xfrm flipV="1">
            <a:off x="4761916" y="2747150"/>
            <a:ext cx="0" cy="2485512"/>
          </a:xfrm>
          <a:prstGeom prst="line">
            <a:avLst/>
          </a:prstGeom>
          <a:ln w="6350">
            <a:solidFill>
              <a:srgbClr val="7030A0"/>
            </a:solidFill>
            <a:prstDash val="lgDash"/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6">
            <a:extLst>
              <a:ext uri="{FF2B5EF4-FFF2-40B4-BE49-F238E27FC236}">
                <a16:creationId xmlns:a16="http://schemas.microsoft.com/office/drawing/2014/main" id="{AA631BFB-2B73-5F95-8BA0-C2B80F677625}"/>
              </a:ext>
            </a:extLst>
          </p:cNvPr>
          <p:cNvSpPr txBox="1"/>
          <p:nvPr/>
        </p:nvSpPr>
        <p:spPr>
          <a:xfrm>
            <a:off x="390595" y="2634167"/>
            <a:ext cx="2118995" cy="2664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</a:pPr>
            <a:r>
              <a:rPr lang="en-IN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The Pressure Points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E4E9A8-0416-CC4D-99CB-CCE8EF49E835}"/>
              </a:ext>
            </a:extLst>
          </p:cNvPr>
          <p:cNvSpPr/>
          <p:nvPr/>
        </p:nvSpPr>
        <p:spPr>
          <a:xfrm>
            <a:off x="2466074" y="3097850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lang="en-US" b="1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99">
            <a:extLst>
              <a:ext uri="{FF2B5EF4-FFF2-40B4-BE49-F238E27FC236}">
                <a16:creationId xmlns:a16="http://schemas.microsoft.com/office/drawing/2014/main" id="{2ED8E9D1-A4D0-B0B4-74CB-8050A7124521}"/>
              </a:ext>
            </a:extLst>
          </p:cNvPr>
          <p:cNvSpPr txBox="1"/>
          <p:nvPr/>
        </p:nvSpPr>
        <p:spPr>
          <a:xfrm>
            <a:off x="387817" y="3597398"/>
            <a:ext cx="1764256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Limited real-time visibility across departments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22" name="TextBox 102">
            <a:extLst>
              <a:ext uri="{FF2B5EF4-FFF2-40B4-BE49-F238E27FC236}">
                <a16:creationId xmlns:a16="http://schemas.microsoft.com/office/drawing/2014/main" id="{10B526E1-8B8E-E0D2-9922-B0BE7F8DF11F}"/>
              </a:ext>
            </a:extLst>
          </p:cNvPr>
          <p:cNvSpPr txBox="1"/>
          <p:nvPr/>
        </p:nvSpPr>
        <p:spPr>
          <a:xfrm>
            <a:off x="2466073" y="3597398"/>
            <a:ext cx="1834419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Inefficient scheduling impacting resource planning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23" name="TextBox 100">
            <a:extLst>
              <a:ext uri="{FF2B5EF4-FFF2-40B4-BE49-F238E27FC236}">
                <a16:creationId xmlns:a16="http://schemas.microsoft.com/office/drawing/2014/main" id="{D9D9AFAB-246E-B814-1D0C-34B3627E1967}"/>
              </a:ext>
            </a:extLst>
          </p:cNvPr>
          <p:cNvSpPr txBox="1"/>
          <p:nvPr/>
        </p:nvSpPr>
        <p:spPr>
          <a:xfrm>
            <a:off x="390595" y="4747104"/>
            <a:ext cx="1595209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Underutilized clinical and diagnostic resources</a:t>
            </a:r>
            <a:r>
              <a:rPr lang="en-IN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 </a:t>
            </a:r>
            <a:endParaRPr lang="en-US" sz="1100" dirty="0">
              <a:latin typeface="Segoe UI" panose="020B0502040204020203" pitchFamily="34" charset="0"/>
              <a:ea typeface="+mn-lt"/>
              <a:cs typeface="Segoe UI" panose="020B0502040204020203" pitchFamily="34" charset="0"/>
            </a:endParaRPr>
          </a:p>
        </p:txBody>
      </p:sp>
      <p:sp>
        <p:nvSpPr>
          <p:cNvPr id="24" name="TextBox 103">
            <a:extLst>
              <a:ext uri="{FF2B5EF4-FFF2-40B4-BE49-F238E27FC236}">
                <a16:creationId xmlns:a16="http://schemas.microsoft.com/office/drawing/2014/main" id="{100FE54E-40EE-3852-B7B6-77562820EEB3}"/>
              </a:ext>
            </a:extLst>
          </p:cNvPr>
          <p:cNvSpPr txBox="1"/>
          <p:nvPr/>
        </p:nvSpPr>
        <p:spPr>
          <a:xfrm>
            <a:off x="2466073" y="4747104"/>
            <a:ext cx="1747909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latin typeface="Segoe UI" panose="020B0502040204020203" pitchFamily="34" charset="0"/>
                <a:ea typeface="+mn-lt"/>
                <a:cs typeface="Segoe UI" panose="020B0502040204020203" pitchFamily="34" charset="0"/>
              </a:rPr>
              <a:t>Patient flow delays affecting admissions and discharges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9CB086-761E-56CE-CA67-C08BB2B63976}"/>
              </a:ext>
            </a:extLst>
          </p:cNvPr>
          <p:cNvSpPr/>
          <p:nvPr/>
        </p:nvSpPr>
        <p:spPr>
          <a:xfrm>
            <a:off x="390595" y="4258481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9C4BC95-0460-3957-7C5C-1151C5FD4FEA}"/>
              </a:ext>
            </a:extLst>
          </p:cNvPr>
          <p:cNvSpPr/>
          <p:nvPr/>
        </p:nvSpPr>
        <p:spPr>
          <a:xfrm>
            <a:off x="390595" y="3097850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88BE75-4A94-0E36-EB4D-E0EBF330322A}"/>
              </a:ext>
            </a:extLst>
          </p:cNvPr>
          <p:cNvSpPr/>
          <p:nvPr/>
        </p:nvSpPr>
        <p:spPr>
          <a:xfrm>
            <a:off x="2478568" y="4258481"/>
            <a:ext cx="419695" cy="419695"/>
          </a:xfrm>
          <a:prstGeom prst="ellipse">
            <a:avLst/>
          </a:prstGeom>
          <a:noFill/>
          <a:ln>
            <a:gradFill>
              <a:gsLst>
                <a:gs pos="0">
                  <a:srgbClr val="7030A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lang="en-US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50807"/>
      </p:ext>
    </p:extLst>
  </p:cSld>
  <p:clrMapOvr>
    <a:masterClrMapping/>
  </p:clrMapOvr>
</p:sld>
</file>

<file path=ppt/theme/theme1.xml><?xml version="1.0" encoding="utf-8"?>
<a:theme xmlns:a="http://schemas.openxmlformats.org/drawingml/2006/main" name="2_Sonata - Ligh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1FBA3BF4E77A41AF443D635403B8B2" ma:contentTypeVersion="15" ma:contentTypeDescription="Create a new document." ma:contentTypeScope="" ma:versionID="9d2d0fd2cd00cfef0cb05d64816f713d">
  <xsd:schema xmlns:xsd="http://www.w3.org/2001/XMLSchema" xmlns:xs="http://www.w3.org/2001/XMLSchema" xmlns:p="http://schemas.microsoft.com/office/2006/metadata/properties" xmlns:ns2="0efdac34-9db6-427b-8ab8-479c40b5e3c8" xmlns:ns3="b208fce4-3e29-477c-a989-e36b5cecf3bb" targetNamespace="http://schemas.microsoft.com/office/2006/metadata/properties" ma:root="true" ma:fieldsID="b6044b58272540f99a88e0d1407b3399" ns2:_="" ns3:_="">
    <xsd:import namespace="0efdac34-9db6-427b-8ab8-479c40b5e3c8"/>
    <xsd:import namespace="b208fce4-3e29-477c-a989-e36b5cecf3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fdac34-9db6-427b-8ab8-479c40b5e3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f0ce735-7fc1-4351-94dd-0d08111293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8fce4-3e29-477c-a989-e36b5cecf3b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927106b-4ea5-4f83-8e20-b202c06a3b3c}" ma:internalName="TaxCatchAll" ma:showField="CatchAllData" ma:web="b208fce4-3e29-477c-a989-e36b5cecf3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fdac34-9db6-427b-8ab8-479c40b5e3c8">
      <Terms xmlns="http://schemas.microsoft.com/office/infopath/2007/PartnerControls"/>
    </lcf76f155ced4ddcb4097134ff3c332f>
    <TaxCatchAll xmlns="b208fce4-3e29-477c-a989-e36b5cecf3b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F5C4BF-9228-405A-B1B3-9BD51C06B9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fdac34-9db6-427b-8ab8-479c40b5e3c8"/>
    <ds:schemaRef ds:uri="b208fce4-3e29-477c-a989-e36b5cecf3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2C94BC-195B-48DB-8BA2-1133E9A58A42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0efdac34-9db6-427b-8ab8-479c40b5e3c8"/>
    <ds:schemaRef ds:uri="b208fce4-3e29-477c-a989-e36b5cecf3bb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7100711-CCE9-47E5-AB8C-3B7ABD267D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99</Words>
  <Application>Microsoft Macintosh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Segoe UI</vt:lpstr>
      <vt:lpstr>2_Sonata - Light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Anirudha R</cp:lastModifiedBy>
  <cp:revision>34</cp:revision>
  <dcterms:created xsi:type="dcterms:W3CDTF">2026-06-18T12:01:49Z</dcterms:created>
  <dcterms:modified xsi:type="dcterms:W3CDTF">2026-09-10T17:03:09Z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0x010100FE1FBA3BF4E77A41AF443D635403B8B2</vt:lpwstr>
  </property>
  <property fmtid="{D5CDD505-2E9C-101B-9397-08002B2CF9AE}" pid="3" name="MediaServiceImageTags">
    <vt:lpwstr/>
  </property>
</Properties>
</file>