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top financial services provider with a strong presence in retail, corporate, and investment banking. With an annual revenue exceeding several billion dollars, the client manages a diverse range of financial applications and services across the globe.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755456" y="3015162"/>
            <a:ext cx="3242994" cy="329320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 clear and structured branching model to streamline development and deployment processes, ensuring smooth collaboration across teams.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Code commits triggered automated CI workflows: ​</a:t>
            </a:r>
          </a:p>
          <a:p>
            <a:pPr marL="449263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Build artifacts were stored in GitHub Releases. ​</a:t>
            </a:r>
          </a:p>
          <a:p>
            <a:pPr marL="449263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Post-approval, CD workflows deployed artifacts to staging and production environments, reducing manual intervention​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Introduced a three-gate review process for code quality and automated release workflows, enabling efficient stakeholder interactions directly from GitHub.​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mandatory code reviews, source code versioning, and integrated SAST security checks, ensuring compliance with industry regulations.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313794" y="3015162"/>
            <a:ext cx="3672460" cy="33085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70-80% Reduction in Manual Efforts: </a:t>
            </a: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workflows minimized manual tasks, saving time and resources across the software lifecycle.​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Process Efficiency: </a:t>
            </a: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Achieved faster build, testing, and deployment cycles, reducing the overall release time by 30%.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Collaboration and Security: </a:t>
            </a: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integrated tools improved team collaboration and adherence to security standards.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Scalability and Productivity Gains: </a:t>
            </a: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Optimized resource utilization and dynamic scaling allowed teams to focus on high-value tasks.​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Compliance and Audit Readiness: </a:t>
            </a:r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Detailed tracking and logging ensured all processes met compliance and audit requirements, boosting confidence in regulatory adherence.​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35750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9137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Banking on Efficiency​</a:t>
            </a:r>
            <a:endParaRPr lang="en-US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203852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516321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491971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9" y="3861046"/>
            <a:ext cx="1921042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Practices Managed over 500 applications without unified source code management or efficient CI/CD pipelines.​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38762" y="3877682"/>
            <a:ext cx="1623923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deployment and release processes resulted in delays and increased costs. 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6" y="5321338"/>
            <a:ext cx="1829324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Approval and task execution relied heavily on specific individuals, causing bottlenecks.​</a:t>
            </a:r>
            <a:endParaRPr lang="en-US" sz="105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83612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TextBox 66">
            <a:extLst>
              <a:ext uri="{FF2B5EF4-FFF2-40B4-BE49-F238E27FC236}">
                <a16:creationId xmlns:a16="http://schemas.microsoft.com/office/drawing/2014/main" id="{B2F9949E-A3E8-DFAE-65A6-9B4BCB6CF616}"/>
              </a:ext>
            </a:extLst>
          </p:cNvPr>
          <p:cNvSpPr txBox="1"/>
          <p:nvPr/>
        </p:nvSpPr>
        <p:spPr>
          <a:xfrm>
            <a:off x="5203908" y="2210219"/>
            <a:ext cx="291596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 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Retail, Corporate &amp; Investment Banking​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32D3DDB4-1860-C162-916E-D561F3A826C2}"/>
              </a:ext>
            </a:extLst>
          </p:cNvPr>
          <p:cNvSpPr txBox="1"/>
          <p:nvPr/>
        </p:nvSpPr>
        <p:spPr>
          <a:xfrm>
            <a:off x="2770374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26A3004-B6D2-245A-5D0B-8074F3F3B41E}"/>
              </a:ext>
            </a:extLst>
          </p:cNvPr>
          <p:cNvCxnSpPr>
            <a:cxnSpLocks/>
          </p:cNvCxnSpPr>
          <p:nvPr/>
        </p:nvCxnSpPr>
        <p:spPr>
          <a:xfrm>
            <a:off x="8112519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66">
            <a:extLst>
              <a:ext uri="{FF2B5EF4-FFF2-40B4-BE49-F238E27FC236}">
                <a16:creationId xmlns:a16="http://schemas.microsoft.com/office/drawing/2014/main" id="{C6F88B74-FA66-0405-6A4E-318D7A390C30}"/>
              </a:ext>
            </a:extLst>
          </p:cNvPr>
          <p:cNvSpPr txBox="1"/>
          <p:nvPr/>
        </p:nvSpPr>
        <p:spPr>
          <a:xfrm>
            <a:off x="8325054" y="2210219"/>
            <a:ext cx="143464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 ​</a:t>
            </a:r>
          </a:p>
          <a:p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8AE6D5E-407C-4B9C-3F4E-F3B8F64C2B98}"/>
              </a:ext>
            </a:extLst>
          </p:cNvPr>
          <p:cNvSpPr/>
          <p:nvPr/>
        </p:nvSpPr>
        <p:spPr>
          <a:xfrm>
            <a:off x="2491971" y="4832309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F8A85C-686D-680D-E4DC-0CE7491437E8}"/>
              </a:ext>
            </a:extLst>
          </p:cNvPr>
          <p:cNvSpPr txBox="1"/>
          <p:nvPr/>
        </p:nvSpPr>
        <p:spPr>
          <a:xfrm>
            <a:off x="2538762" y="5348493"/>
            <a:ext cx="1829324" cy="6463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05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Disconnected tools and platforms made it difficult to maintain security standards and foster team collaboration. ​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0" ma:contentTypeDescription="Create a new document." ma:contentTypeScope="" ma:versionID="369339bcd11cf07ad822a251c54ca46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cee0178bb37a4d3ab6046defbaa0d34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116DC8-60BF-411A-B159-F91A465B587E}"/>
</file>

<file path=customXml/itemProps2.xml><?xml version="1.0" encoding="utf-8"?>
<ds:datastoreItem xmlns:ds="http://schemas.openxmlformats.org/officeDocument/2006/customXml" ds:itemID="{D164E738-6D07-4E51-AB12-0B34AECA4411}"/>
</file>

<file path=customXml/itemProps3.xml><?xml version="1.0" encoding="utf-8"?>
<ds:datastoreItem xmlns:ds="http://schemas.openxmlformats.org/officeDocument/2006/customXml" ds:itemID="{3D93BEFA-BF98-464A-B4EA-62DE2BF0706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343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83</cp:revision>
  <dcterms:created xsi:type="dcterms:W3CDTF">2024-12-11T06:17:25Z</dcterms:created>
  <dcterms:modified xsi:type="dcterms:W3CDTF">2025-03-10T09:53:44Z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</Properties>
</file>