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74D54D-758B-EDE2-5417-E295E2C29695}" v="104" dt="2026-04-06T09:58:37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C974D54D-758B-EDE2-5417-E295E2C29695}"/>
    <pc:docChg chg="addSld delSld modSld">
      <pc:chgData name="Poojitha Jayadevan" userId="S::poojitha.j@sonata-software.com::cf5319fc-0ad7-4490-82c9-00b9087f3f27" providerId="AD" clId="Web-{C974D54D-758B-EDE2-5417-E295E2C29695}" dt="2026-04-06T09:58:36.305" v="77" actId="20577"/>
      <pc:docMkLst>
        <pc:docMk/>
      </pc:docMkLst>
      <pc:sldChg chg="del">
        <pc:chgData name="Poojitha Jayadevan" userId="S::poojitha.j@sonata-software.com::cf5319fc-0ad7-4490-82c9-00b9087f3f27" providerId="AD" clId="Web-{C974D54D-758B-EDE2-5417-E295E2C29695}" dt="2026-04-06T09:55:51.899" v="1"/>
        <pc:sldMkLst>
          <pc:docMk/>
          <pc:sldMk cId="109857222" sldId="256"/>
        </pc:sldMkLst>
      </pc:sldChg>
      <pc:sldChg chg="addSp modSp add">
        <pc:chgData name="Poojitha Jayadevan" userId="S::poojitha.j@sonata-software.com::cf5319fc-0ad7-4490-82c9-00b9087f3f27" providerId="AD" clId="Web-{C974D54D-758B-EDE2-5417-E295E2C29695}" dt="2026-04-06T09:58:36.305" v="77" actId="20577"/>
        <pc:sldMkLst>
          <pc:docMk/>
          <pc:sldMk cId="4049981651" sldId="265"/>
        </pc:sldMkLst>
        <pc:spChg chg="mod">
          <ac:chgData name="Poojitha Jayadevan" userId="S::poojitha.j@sonata-software.com::cf5319fc-0ad7-4490-82c9-00b9087f3f27" providerId="AD" clId="Web-{C974D54D-758B-EDE2-5417-E295E2C29695}" dt="2026-04-06T09:56:25.196" v="11" actId="20577"/>
          <ac:spMkLst>
            <pc:docMk/>
            <pc:sldMk cId="4049981651" sldId="265"/>
            <ac:spMk id="3" creationId="{FC6D3E56-2896-77B0-3627-0F8F1D214417}"/>
          </ac:spMkLst>
        </pc:spChg>
        <pc:spChg chg="add mod">
          <ac:chgData name="Poojitha Jayadevan" userId="S::poojitha.j@sonata-software.com::cf5319fc-0ad7-4490-82c9-00b9087f3f27" providerId="AD" clId="Web-{C974D54D-758B-EDE2-5417-E295E2C29695}" dt="2026-04-06T09:57:23.274" v="28" actId="20577"/>
          <ac:spMkLst>
            <pc:docMk/>
            <pc:sldMk cId="4049981651" sldId="265"/>
            <ac:spMk id="5" creationId="{12A0E65F-2795-80DF-A40F-0D3B98FF59F8}"/>
          </ac:spMkLst>
        </pc:spChg>
        <pc:spChg chg="add mod">
          <ac:chgData name="Poojitha Jayadevan" userId="S::poojitha.j@sonata-software.com::cf5319fc-0ad7-4490-82c9-00b9087f3f27" providerId="AD" clId="Web-{C974D54D-758B-EDE2-5417-E295E2C29695}" dt="2026-04-06T09:57:04.774" v="25" actId="20577"/>
          <ac:spMkLst>
            <pc:docMk/>
            <pc:sldMk cId="4049981651" sldId="265"/>
            <ac:spMk id="6" creationId="{CBF336F6-2505-7241-63A1-14633EEF7438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8:21.055" v="68" actId="20577"/>
          <ac:spMkLst>
            <pc:docMk/>
            <pc:sldMk cId="4049981651" sldId="265"/>
            <ac:spMk id="9" creationId="{9D8EC298-AB34-B5D5-56D5-EF6FB24292F8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8:36.305" v="77" actId="20577"/>
          <ac:spMkLst>
            <pc:docMk/>
            <pc:sldMk cId="4049981651" sldId="265"/>
            <ac:spMk id="27" creationId="{F1A3B9C4-5C21-D1DF-50E3-FF69349C33B7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6:29.227" v="15" actId="20577"/>
          <ac:spMkLst>
            <pc:docMk/>
            <pc:sldMk cId="4049981651" sldId="265"/>
            <ac:spMk id="100" creationId="{01701E7E-B45C-408A-D4FC-F019C773B0F3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6:40.681" v="17" actId="20577"/>
          <ac:spMkLst>
            <pc:docMk/>
            <pc:sldMk cId="4049981651" sldId="265"/>
            <ac:spMk id="101" creationId="{DEB0277B-2962-BB01-F5EF-E9CD0C13E13F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6:31.415" v="16" actId="20577"/>
          <ac:spMkLst>
            <pc:docMk/>
            <pc:sldMk cId="4049981651" sldId="265"/>
            <ac:spMk id="103" creationId="{CF633D6E-1666-85C6-5B50-111AAE85895B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6:47.024" v="19" actId="20577"/>
          <ac:spMkLst>
            <pc:docMk/>
            <pc:sldMk cId="4049981651" sldId="265"/>
            <ac:spMk id="104" creationId="{8B47760C-E8FA-303A-AD73-07BC7DD890D5}"/>
          </ac:spMkLst>
        </pc:spChg>
        <pc:spChg chg="mod">
          <ac:chgData name="Poojitha Jayadevan" userId="S::poojitha.j@sonata-software.com::cf5319fc-0ad7-4490-82c9-00b9087f3f27" providerId="AD" clId="Web-{C974D54D-758B-EDE2-5417-E295E2C29695}" dt="2026-04-06T09:56:11.165" v="8" actId="20577"/>
          <ac:spMkLst>
            <pc:docMk/>
            <pc:sldMk cId="4049981651" sldId="265"/>
            <ac:spMk id="118" creationId="{E7D6969C-BE92-BC9A-8998-FCC55D9486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E898-F562-99A9-B447-D116881A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DB872-A5DB-EDE7-432E-4CFA6797EF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A3B9C4-5C21-D1DF-50E3-FF69349C33B7}"/>
              </a:ext>
            </a:extLst>
          </p:cNvPr>
          <p:cNvSpPr txBox="1"/>
          <p:nvPr/>
        </p:nvSpPr>
        <p:spPr>
          <a:xfrm>
            <a:off x="5216682" y="2880661"/>
            <a:ext cx="3673102" cy="30546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</a:p>
          <a:p>
            <a:r>
              <a:rPr lang="en-US" sz="1200">
                <a:ea typeface="+mn-lt"/>
                <a:cs typeface="+mn-lt"/>
              </a:rPr>
              <a:t>Sonata Software enhanced the client’s D365 CE environment by integrating Copilot and Live Chat to create a more intelligent, responsive, and advisor-friendly CRM ecosystem. The solution focused on improving customer experience and advisor productivity through AI-powered automation, real-time information access, and intuitive user interfaces.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AI-enabled case creation and improved user experience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Member Summary landing page for advisors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AI-driven interpretation of member benefits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Customizable alert tool for proactive case handling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Live Chat integration with MyChart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Automation capabilities embedded within Dynamics 365 CE 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EC298-AB34-B5D5-56D5-EF6FB24292F8}"/>
              </a:ext>
            </a:extLst>
          </p:cNvPr>
          <p:cNvSpPr txBox="1"/>
          <p:nvPr/>
        </p:nvSpPr>
        <p:spPr>
          <a:xfrm>
            <a:off x="9387193" y="2746977"/>
            <a:ext cx="2500005" cy="33316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Font typeface="Arial"/>
              <a:buChar char="•"/>
            </a:pP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65% reduction in average call handling time per call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Improved agent and member experience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Simplified training and onboarding for advisors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Faster service delivery without compromising cost or quality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Smooth change management and ease of support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Enhanced overall customer satisfaction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D6969C-BE92-BC9A-8998-FCC55D9486B2}"/>
              </a:ext>
            </a:extLst>
          </p:cNvPr>
          <p:cNvSpPr txBox="1"/>
          <p:nvPr/>
        </p:nvSpPr>
        <p:spPr>
          <a:xfrm>
            <a:off x="291370" y="41010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400" b="1">
                <a:solidFill>
                  <a:srgbClr val="000000"/>
                </a:solidFill>
                <a:ea typeface="+mn-lt"/>
                <a:cs typeface="+mn-lt"/>
              </a:rPr>
              <a:t>Smarter claims, seamless conversations</a:t>
            </a:r>
            <a:endParaRPr lang="en-US" sz="1600" b="1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BC0385-7C8D-08AF-25B9-BCC756546265}"/>
              </a:ext>
            </a:extLst>
          </p:cNvPr>
          <p:cNvCxnSpPr>
            <a:cxnSpLocks/>
          </p:cNvCxnSpPr>
          <p:nvPr/>
        </p:nvCxnSpPr>
        <p:spPr>
          <a:xfrm flipV="1">
            <a:off x="9191962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9D307BF8-AF6D-3F5A-90A0-9CC5CF6E516B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B8473B-47BD-FF2A-EF3D-1BA4BA686C7C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7D6DAF87-A8A5-039A-1782-4EDCB732B43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1701E7E-B45C-408A-D4FC-F019C773B0F3}"/>
              </a:ext>
            </a:extLst>
          </p:cNvPr>
          <p:cNvSpPr txBox="1"/>
          <p:nvPr/>
        </p:nvSpPr>
        <p:spPr>
          <a:xfrm>
            <a:off x="387817" y="3592861"/>
            <a:ext cx="230651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Average case resolution time of 15 minutes </a:t>
            </a:r>
            <a:r>
              <a:rPr lang="en-US">
                <a:ea typeface="+mn-lt"/>
                <a:cs typeface="+mn-lt"/>
              </a:rPr>
              <a:t> 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633D6E-1666-85C6-5B50-111AAE85895B}"/>
              </a:ext>
            </a:extLst>
          </p:cNvPr>
          <p:cNvSpPr txBox="1"/>
          <p:nvPr/>
        </p:nvSpPr>
        <p:spPr>
          <a:xfrm>
            <a:off x="2936384" y="3505418"/>
            <a:ext cx="228619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Multiple documents (10–12 per member) depending on insurance type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B0277B-2962-BB01-F5EF-E9CD0C13E13F}"/>
              </a:ext>
            </a:extLst>
          </p:cNvPr>
          <p:cNvSpPr txBox="1"/>
          <p:nvPr/>
        </p:nvSpPr>
        <p:spPr>
          <a:xfrm>
            <a:off x="390595" y="4907266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Inconsistent quality of responses across advisors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B47760C-E8FA-303A-AD73-07BC7DD890D5}"/>
              </a:ext>
            </a:extLst>
          </p:cNvPr>
          <p:cNvSpPr txBox="1"/>
          <p:nvPr/>
        </p:nvSpPr>
        <p:spPr>
          <a:xfrm>
            <a:off x="2988283" y="4929037"/>
            <a:ext cx="20365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Limited real-time interaction with end users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40DF7620-A8F7-3C8A-4A10-DB6BE2AC9BD8}"/>
              </a:ext>
            </a:extLst>
          </p:cNvPr>
          <p:cNvSpPr/>
          <p:nvPr/>
        </p:nvSpPr>
        <p:spPr>
          <a:xfrm>
            <a:off x="390595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0A4118D-F5D8-0551-0C94-F24DE30989C6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0955D25-C854-6EBF-81E8-CE4840EC313F}"/>
              </a:ext>
            </a:extLst>
          </p:cNvPr>
          <p:cNvSpPr/>
          <p:nvPr/>
        </p:nvSpPr>
        <p:spPr>
          <a:xfrm>
            <a:off x="3000778" y="442413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D3E56-2896-77B0-3627-0F8F1D214417}"/>
              </a:ext>
            </a:extLst>
          </p:cNvPr>
          <p:cNvSpPr txBox="1"/>
          <p:nvPr/>
        </p:nvSpPr>
        <p:spPr>
          <a:xfrm>
            <a:off x="534359" y="1621505"/>
            <a:ext cx="10945157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A larger insurance payer operating in the US with over 5,000 employees.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A0E65F-2795-80DF-A40F-0D3B98FF59F8}"/>
              </a:ext>
            </a:extLst>
          </p:cNvPr>
          <p:cNvSpPr txBox="1"/>
          <p:nvPr/>
        </p:nvSpPr>
        <p:spPr>
          <a:xfrm>
            <a:off x="1731651" y="5918300"/>
            <a:ext cx="203653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Legacy processes not leveraging best-in-class CRM capabilities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BF336F6-2505-7241-63A1-14633EEF7438}"/>
              </a:ext>
            </a:extLst>
          </p:cNvPr>
          <p:cNvSpPr/>
          <p:nvPr/>
        </p:nvSpPr>
        <p:spPr>
          <a:xfrm>
            <a:off x="1744146" y="541339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5</a:t>
            </a:r>
            <a:endParaRPr lang="en-IN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DBA74C-9136-4C7A-950B-C00499BA27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A75756-57C5-44AA-927F-0B9325B06EEC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A09E0A86-54B4-4F49-8026-ED81583161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24</cp:revision>
  <dcterms:created xsi:type="dcterms:W3CDTF">2026-04-06T09:55:13Z</dcterms:created>
  <dcterms:modified xsi:type="dcterms:W3CDTF">2026-04-06T09:58:38Z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