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063E6-FD3E-9D4A-399C-2BD11F863477}" v="2" dt="2024-12-11T06:36:14.531"/>
    <p1510:client id="{B8EBD0BC-FE0B-4916-F877-315CBB6B4AC2}" v="157" dt="2024-12-11T06:23:21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 varScale="1">
        <p:scale>
          <a:sx n="79" d="100"/>
          <a:sy n="79" d="100"/>
        </p:scale>
        <p:origin x="2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8EBD0BC-FE0B-4916-F877-315CBB6B4AC2}"/>
    <pc:docChg chg="addSld delSld modSld">
      <pc:chgData name="Poojitha Jayadevan" userId="S::poojitha.j@sonata-software.com::cf5319fc-0ad7-4490-82c9-00b9087f3f27" providerId="AD" clId="Web-{B8EBD0BC-FE0B-4916-F877-315CBB6B4AC2}" dt="2024-12-11T06:23:21.344" v="94"/>
      <pc:docMkLst>
        <pc:docMk/>
      </pc:docMkLst>
      <pc:sldChg chg="del">
        <pc:chgData name="Poojitha Jayadevan" userId="S::poojitha.j@sonata-software.com::cf5319fc-0ad7-4490-82c9-00b9087f3f27" providerId="AD" clId="Web-{B8EBD0BC-FE0B-4916-F877-315CBB6B4AC2}" dt="2024-12-11T06:23:21.344" v="94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B8EBD0BC-FE0B-4916-F877-315CBB6B4AC2}" dt="2024-12-11T06:23:13.828" v="93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8EBD0BC-FE0B-4916-F877-315CBB6B4AC2}" dt="2024-12-11T06:19:31.116" v="6" actId="20577"/>
          <ac:spMkLst>
            <pc:docMk/>
            <pc:sldMk cId="3013969633" sldId="262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0:38.291" v="34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46.139" v="76" actId="20577"/>
          <ac:spMkLst>
            <pc:docMk/>
            <pc:sldMk cId="3013969633" sldId="262"/>
            <ac:spMk id="6" creationId="{AE260E52-D220-C6CF-F658-688301BF55C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50.026" v="35" actId="20577"/>
          <ac:spMkLst>
            <pc:docMk/>
            <pc:sldMk cId="3013969633" sldId="262"/>
            <ac:spMk id="7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30.165" v="3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3:13.828" v="93" actId="1076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43.824" v="48" actId="20577"/>
          <ac:spMkLst>
            <pc:docMk/>
            <pc:sldMk cId="3013969633" sldId="262"/>
            <ac:spMk id="11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4.589" v="45" actId="20577"/>
          <ac:spMkLst>
            <pc:docMk/>
            <pc:sldMk cId="3013969633" sldId="262"/>
            <ac:spMk id="12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1.667" v="43" actId="1076"/>
          <ac:spMkLst>
            <pc:docMk/>
            <pc:sldMk cId="3013969633" sldId="262"/>
            <ac:spMk id="14" creationId="{DBD513E0-6D55-CFD2-D67B-A57C10E1983B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17.167" v="42" actId="1076"/>
          <ac:spMkLst>
            <pc:docMk/>
            <pc:sldMk cId="3013969633" sldId="262"/>
            <ac:spMk id="15" creationId="{1DD7DCC7-23E0-74B7-19C1-A4DBDBCD7BA4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57.155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45.883" v="11" actId="20577"/>
          <ac:spMkLst>
            <pc:docMk/>
            <pc:sldMk cId="3013969633" sldId="262"/>
            <ac:spMk id="61" creationId="{073B5934-B76F-407A-9388-142430D76D2C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5.133" v="23" actId="20577"/>
          <ac:spMkLst>
            <pc:docMk/>
            <pc:sldMk cId="3013969633" sldId="262"/>
            <ac:spMk id="62" creationId="{01EE6916-3296-47C0-ACC7-06EF2C78BADF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2.445" v="19" actId="20577"/>
          <ac:spMkLst>
            <pc:docMk/>
            <pc:sldMk cId="3013969633" sldId="262"/>
            <ac:spMk id="64" creationId="{E78C9E7A-5509-441A-8EC6-EBFC8386C6A7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6"/>
          <ac:spMkLst>
            <pc:docMk/>
            <pc:sldMk cId="3013969633" sldId="262"/>
            <ac:spMk id="66" creationId="{D7760576-BE0C-40AF-B4C8-86243FE981D4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5"/>
          <ac:spMkLst>
            <pc:docMk/>
            <pc:sldMk cId="3013969633" sldId="262"/>
            <ac:spMk id="67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15.138" v="58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28.842" v="62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4.654" v="6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9.686" v="71" actId="20577"/>
          <ac:spMkLst>
            <pc:docMk/>
            <pc:sldMk cId="3013969633" sldId="262"/>
            <ac:spMk id="104" creationId="{37B77DFB-D7D0-B5E6-2FC1-2468DDF9629C}"/>
          </ac:spMkLst>
        </pc:spChg>
        <pc:cxnChg chg="add">
          <ac:chgData name="Poojitha Jayadevan" userId="S::poojitha.j@sonata-software.com::cf5319fc-0ad7-4490-82c9-00b9087f3f27" providerId="AD" clId="Web-{B8EBD0BC-FE0B-4916-F877-315CBB6B4AC2}" dt="2024-12-11T06:20:00.008" v="27"/>
          <ac:cxnSpMkLst>
            <pc:docMk/>
            <pc:sldMk cId="3013969633" sldId="262"/>
            <ac:cxnSpMk id="10" creationId="{4CD0CD19-73E7-4285-9CEC-8CF28CED0A50}"/>
          </ac:cxnSpMkLst>
        </pc:cxnChg>
        <pc:cxnChg chg="add mod">
          <ac:chgData name="Poojitha Jayadevan" userId="S::poojitha.j@sonata-software.com::cf5319fc-0ad7-4490-82c9-00b9087f3f27" providerId="AD" clId="Web-{B8EBD0BC-FE0B-4916-F877-315CBB6B4AC2}" dt="2024-12-11T06:20:05.743" v="31" actId="1076"/>
          <ac:cxnSpMkLst>
            <pc:docMk/>
            <pc:sldMk cId="3013969633" sldId="262"/>
            <ac:cxnSpMk id="13" creationId="{4CD0CD19-73E7-4285-9CEC-8CF28CED0A50}"/>
          </ac:cxnSpMkLst>
        </pc:cxnChg>
        <pc:cxnChg chg="add del mod">
          <ac:chgData name="Poojitha Jayadevan" userId="S::poojitha.j@sonata-software.com::cf5319fc-0ad7-4490-82c9-00b9087f3f27" providerId="AD" clId="Web-{B8EBD0BC-FE0B-4916-F877-315CBB6B4AC2}" dt="2024-12-11T06:21:04.245" v="41"/>
          <ac:cxnSpMkLst>
            <pc:docMk/>
            <pc:sldMk cId="3013969633" sldId="262"/>
            <ac:cxnSpMk id="16" creationId="{E7FF7249-73D0-EC0D-61CF-04A5981ECEB1}"/>
          </ac:cxnSpMkLst>
        </pc:cxnChg>
        <pc:cxnChg chg="del">
          <ac:chgData name="Poojitha Jayadevan" userId="S::poojitha.j@sonata-software.com::cf5319fc-0ad7-4490-82c9-00b9087f3f27" providerId="AD" clId="Web-{B8EBD0BC-FE0B-4916-F877-315CBB6B4AC2}" dt="2024-12-11T06:19:58.899" v="24"/>
          <ac:cxnSpMkLst>
            <pc:docMk/>
            <pc:sldMk cId="3013969633" sldId="262"/>
            <ac:cxnSpMk id="79" creationId="{4CD0CD19-73E7-4285-9CEC-8CF28CED0A50}"/>
          </ac:cxnSpMkLst>
        </pc:cxnChg>
      </pc:sldChg>
    </pc:docChg>
  </pc:docChgLst>
  <pc:docChgLst>
    <pc:chgData clId="Web-{5DA063E6-FD3E-9D4A-399C-2BD11F863477}"/>
    <pc:docChg chg="modSld">
      <pc:chgData name="" userId="" providerId="" clId="Web-{5DA063E6-FD3E-9D4A-399C-2BD11F863477}" dt="2024-12-11T06:36:14.531" v="0" actId="20577"/>
      <pc:docMkLst>
        <pc:docMk/>
      </pc:docMkLst>
      <pc:sldChg chg="modSp">
        <pc:chgData name="" userId="" providerId="" clId="Web-{5DA063E6-FD3E-9D4A-399C-2BD11F863477}" dt="2024-12-11T06:36:14.531" v="0" actId="20577"/>
        <pc:sldMkLst>
          <pc:docMk/>
          <pc:sldMk cId="3013969633" sldId="262"/>
        </pc:sldMkLst>
        <pc:spChg chg="mod">
          <ac:chgData name="" userId="" providerId="" clId="Web-{5DA063E6-FD3E-9D4A-399C-2BD11F863477}" dt="2024-12-11T06:36:14.531" v="0" actId="20577"/>
          <ac:spMkLst>
            <pc:docMk/>
            <pc:sldMk cId="3013969633" sldId="262"/>
            <ac:spMk id="100" creationId="{4A023F7E-7E6C-63BA-06AA-A66A635F86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Oval 186">
            <a:extLst>
              <a:ext uri="{FF2B5EF4-FFF2-40B4-BE49-F238E27FC236}">
                <a16:creationId xmlns:a16="http://schemas.microsoft.com/office/drawing/2014/main" id="{865B1D3C-C9A8-B98D-FDE3-B20C91418722}"/>
              </a:ext>
            </a:extLst>
          </p:cNvPr>
          <p:cNvSpPr/>
          <p:nvPr/>
        </p:nvSpPr>
        <p:spPr>
          <a:xfrm>
            <a:off x="3197936" y="426965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9626689" cy="24622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 dirty="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premier provider of health care to vulnerable patients in challenging clinical environments. </a:t>
            </a:r>
            <a:endParaRPr lang="en-US" dirty="0">
              <a:solidFill>
                <a:sysClr val="windowText" lastClr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903182" y="2746977"/>
            <a:ext cx="2681082" cy="313932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IN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Transitioned ~80% of the IT landscape to Sonata’s offshore model in three phases over one year, achieving significant cost optimization. </a:t>
            </a:r>
            <a:endParaRPr lang="en-IN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IN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Strengthened IT operations with SLA/KPI frameworks and robust governance mechanisms. </a:t>
            </a:r>
            <a:endParaRPr lang="en-IN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IN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Streamlined ITIL and SDLC processes, fostering productivity and cross-functional collaboration. </a:t>
            </a:r>
            <a:endParaRPr lang="en-IN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IN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Introduced modern engineering practices using tools and frameworks aligned with managed services. </a:t>
            </a:r>
            <a:endParaRPr lang="en-IN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113154" y="2746977"/>
            <a:ext cx="2722344" cy="32316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~20% cost savings starting from Year 1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Ensured a seamless transition of delivery and operations to offshore while maintaining uninterrupted business operations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Launched the client’s core proprietary healthcare platform, Modern ERMA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Standardized processes and documentation, including SOPs, technical and functional knowledge, and protocols from SMEs during the transition.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1816514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1853447"/>
            <a:ext cx="635204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HLS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2598494" y="1853447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Headquarter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Nashville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3886762" y="1853447"/>
            <a:ext cx="103194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Location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36 USA states 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5286372" y="1853447"/>
            <a:ext cx="717369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 err="1">
                <a:latin typeface="Segoe UI" panose="020B0502040204020203" pitchFamily="34" charset="0"/>
                <a:cs typeface="Segoe UI" panose="020B0502040204020203" pitchFamily="34" charset="0"/>
              </a:rPr>
              <a:t>Centers</a:t>
            </a:r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550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TextBox 66">
            <a:extLst>
              <a:ext uri="{FF2B5EF4-FFF2-40B4-BE49-F238E27FC236}">
                <a16:creationId xmlns:a16="http://schemas.microsoft.com/office/drawing/2014/main" id="{1DD7DCC7-23E0-74B7-19C1-A4DBDBCD7BA4}"/>
              </a:ext>
            </a:extLst>
          </p:cNvPr>
          <p:cNvSpPr txBox="1"/>
          <p:nvPr/>
        </p:nvSpPr>
        <p:spPr>
          <a:xfrm>
            <a:off x="6371404" y="1853447"/>
            <a:ext cx="843729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Revenue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$1.8 billion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414661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5102539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22B16DA-6D5B-E883-79BF-55815AC611E7}"/>
              </a:ext>
            </a:extLst>
          </p:cNvPr>
          <p:cNvCxnSpPr>
            <a:cxnSpLocks/>
          </p:cNvCxnSpPr>
          <p:nvPr/>
        </p:nvCxnSpPr>
        <p:spPr>
          <a:xfrm>
            <a:off x="6187574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1" y="410102"/>
            <a:ext cx="52339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4800" b="1" dirty="0">
                <a:latin typeface="Segoe UI" panose="020B0502040204020203" pitchFamily="34" charset="0"/>
                <a:ea typeface="+mj-lt"/>
                <a:cs typeface="Segoe UI" panose="020B0502040204020203" pitchFamily="34" charset="0"/>
              </a:rPr>
              <a:t>Care at the Core</a:t>
            </a:r>
            <a:endParaRPr lang="en-IN" sz="4800" dirty="0"/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479933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8871858" y="2817919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702929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615588" y="2817919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746977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3197936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592861"/>
            <a:ext cx="2487526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High cost of health care during and-post Covid due to sudden wage increases &amp; medical staff shortage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3197936" y="3592861"/>
            <a:ext cx="1736554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High costs associated with an onshore-based IT setup</a:t>
            </a:r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4754866"/>
            <a:ext cx="2306510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Federal  contracts not amenable to corresponding amendments to address the high cost to serve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37B77DFB-D7D0-B5E6-2FC1-2468DDF9629C}"/>
              </a:ext>
            </a:extLst>
          </p:cNvPr>
          <p:cNvSpPr txBox="1"/>
          <p:nvPr/>
        </p:nvSpPr>
        <p:spPr>
          <a:xfrm>
            <a:off x="3249835" y="4754866"/>
            <a:ext cx="2036535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Lack of SLA-driven and well-governed IT operations under a managed service model</a:t>
            </a:r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68438C9B-5D68-2C38-6A38-45AD44C73589}"/>
              </a:ext>
            </a:extLst>
          </p:cNvPr>
          <p:cNvSpPr txBox="1"/>
          <p:nvPr/>
        </p:nvSpPr>
        <p:spPr>
          <a:xfrm>
            <a:off x="900092" y="5547539"/>
            <a:ext cx="3434337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Absence of adequate automation and modern engineering practices within the IT landscape</a:t>
            </a: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26965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90" name="Oval 189">
            <a:extLst>
              <a:ext uri="{FF2B5EF4-FFF2-40B4-BE49-F238E27FC236}">
                <a16:creationId xmlns:a16="http://schemas.microsoft.com/office/drawing/2014/main" id="{8EC55DA1-E68D-0C4C-C046-F2B7B6024881}"/>
              </a:ext>
            </a:extLst>
          </p:cNvPr>
          <p:cNvSpPr/>
          <p:nvPr/>
        </p:nvSpPr>
        <p:spPr>
          <a:xfrm>
            <a:off x="390595" y="551884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</TotalTime>
  <Words>224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70</cp:revision>
  <dcterms:created xsi:type="dcterms:W3CDTF">2024-12-11T06:17:25Z</dcterms:created>
  <dcterms:modified xsi:type="dcterms:W3CDTF">2024-12-11T11:52:21Z</dcterms:modified>
</cp:coreProperties>
</file>