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BC270D-218A-3BD1-2F02-81F7165361BF}" v="2" dt="2026-04-24T06:50:34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76BC270D-218A-3BD1-2F02-81F7165361BF}"/>
    <pc:docChg chg="addSld delSld">
      <pc:chgData name="Poojitha Jayadevan" userId="S::poojitha.j@sonata-software.com::cf5319fc-0ad7-4490-82c9-00b9087f3f27" providerId="AD" clId="Web-{76BC270D-218A-3BD1-2F02-81F7165361BF}" dt="2026-04-24T06:50:34.296" v="1"/>
      <pc:docMkLst>
        <pc:docMk/>
      </pc:docMkLst>
      <pc:sldChg chg="del">
        <pc:chgData name="Poojitha Jayadevan" userId="S::poojitha.j@sonata-software.com::cf5319fc-0ad7-4490-82c9-00b9087f3f27" providerId="AD" clId="Web-{76BC270D-218A-3BD1-2F02-81F7165361BF}" dt="2026-04-24T06:50:34.296" v="1"/>
        <pc:sldMkLst>
          <pc:docMk/>
          <pc:sldMk cId="109857222" sldId="256"/>
        </pc:sldMkLst>
      </pc:sldChg>
      <pc:sldChg chg="add">
        <pc:chgData name="Poojitha Jayadevan" userId="S::poojitha.j@sonata-software.com::cf5319fc-0ad7-4490-82c9-00b9087f3f27" providerId="AD" clId="Web-{76BC270D-218A-3BD1-2F02-81F7165361BF}" dt="2026-04-24T06:50:24.718" v="0"/>
        <pc:sldMkLst>
          <pc:docMk/>
          <pc:sldMk cId="800450807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632D4-E412-3EE7-690B-1BA32DB2F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CE93CB-0EE1-DB7C-8E7E-728776950039}"/>
              </a:ext>
            </a:extLst>
          </p:cNvPr>
          <p:cNvSpPr txBox="1"/>
          <p:nvPr/>
        </p:nvSpPr>
        <p:spPr>
          <a:xfrm>
            <a:off x="387817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ea typeface="+mn-lt"/>
                <a:cs typeface="+mn-lt"/>
              </a:rPr>
              <a:t>The client overview includes lines of business in BPM, generates over $1B in revenue, employs 35,000+ people, and is headquartered in Mumbai, India.</a:t>
            </a:r>
            <a:endParaRPr lang="en-US">
              <a:solidFill>
                <a:sysClr val="windowText" lastClr="000000"/>
              </a:solidFill>
              <a:ea typeface="+mn-lt"/>
              <a:cs typeface="+mn-lt"/>
            </a:endParaRPr>
          </a:p>
          <a:p>
            <a:endParaRPr lang="en-US" sz="1600" dirty="0">
              <a:solidFill>
                <a:sysClr val="windowText" lastClr="000000"/>
              </a:solidFill>
              <a:ea typeface="+mn-lt"/>
              <a:cs typeface="+mn-lt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AC5B5E48-238D-B2C0-4A17-F9CF166198E4}"/>
              </a:ext>
            </a:extLst>
          </p:cNvPr>
          <p:cNvSpPr txBox="1"/>
          <p:nvPr/>
        </p:nvSpPr>
        <p:spPr>
          <a:xfrm>
            <a:off x="5323629" y="2223102"/>
            <a:ext cx="3673102" cy="43473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Solutions</a:t>
            </a: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Deployed a single-pane-of-glass observability framework across all cloud platforms and technology stacks </a:t>
            </a: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Conducted end-to-end discovery and cataloguing of the entire multi-cloud landscape </a:t>
            </a: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Assessed security posture and delivered a structured enhancement and patch compliance roadmap </a:t>
            </a: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Reviewed major incidents over a three-month period to identify root causes and drive systemic remediation </a:t>
            </a:r>
            <a:endParaRPr lang="en-US" sz="1200" dirty="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Performed performance fine-tuning for critical workloads to improve end-user experience, particularly across end-user facing workloads (e.g. Websites etc.) </a:t>
            </a:r>
            <a:endParaRPr lang="en-US" sz="1200" dirty="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Implemented a full FinOps program including tooling, cost attribution, chargeback/show back, and active optimization </a:t>
            </a: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Developed a platform simplification roadmap to rationalize the technology stack and reduce long-term operational overhead </a:t>
            </a: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 sz="1200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 sz="1200"/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8991A4AA-C42F-A953-C181-05F869AB9069}"/>
              </a:ext>
            </a:extLst>
          </p:cNvPr>
          <p:cNvSpPr txBox="1"/>
          <p:nvPr/>
        </p:nvSpPr>
        <p:spPr>
          <a:xfrm>
            <a:off x="9387194" y="2223102"/>
            <a:ext cx="2414212" cy="277768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Results</a:t>
            </a:r>
            <a:endParaRPr lang="en-US" sz="1600" b="1" dirty="0">
              <a:latin typeface="Segoe UI"/>
              <a:cs typeface="Segoe UI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15%+ cloud cost savings through structured FinOps optimization </a:t>
            </a:r>
            <a:endParaRPr lang="en-US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50% improvement in security score following posture assessment and remediation </a:t>
            </a:r>
            <a:endParaRPr lang="en-US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65% reduction in major incidents through root cause analysis and proactive process changes </a:t>
            </a:r>
            <a:endParaRPr lang="en-US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 sz="1200" dirty="0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/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endParaRPr lang="en-US" sz="1200" dirty="0">
              <a:latin typeface="Segoe UI"/>
              <a:cs typeface="Segoe UI"/>
            </a:endParaRPr>
          </a:p>
        </p:txBody>
      </p:sp>
      <p:sp>
        <p:nvSpPr>
          <p:cNvPr id="14" name="TextBox 117">
            <a:extLst>
              <a:ext uri="{FF2B5EF4-FFF2-40B4-BE49-F238E27FC236}">
                <a16:creationId xmlns:a16="http://schemas.microsoft.com/office/drawing/2014/main" id="{1FB4AD1C-437E-50F4-F629-8D6E6B56A5B3}"/>
              </a:ext>
            </a:extLst>
          </p:cNvPr>
          <p:cNvSpPr txBox="1"/>
          <p:nvPr/>
        </p:nvSpPr>
        <p:spPr>
          <a:xfrm>
            <a:off x="291371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>
                <a:solidFill>
                  <a:srgbClr val="000000"/>
                </a:solidFill>
                <a:ea typeface="+mn-lt"/>
                <a:cs typeface="+mn-lt"/>
              </a:rPr>
              <a:t>Clearing the cloud</a:t>
            </a: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D5DE48-E142-DB04-758B-487A9B5D24AD}"/>
              </a:ext>
            </a:extLst>
          </p:cNvPr>
          <p:cNvCxnSpPr>
            <a:cxnSpLocks/>
          </p:cNvCxnSpPr>
          <p:nvPr/>
        </p:nvCxnSpPr>
        <p:spPr>
          <a:xfrm>
            <a:off x="291371" y="195605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E8B208B-BE51-EE3B-BABC-4D0CE8C7FD6F}"/>
              </a:ext>
            </a:extLst>
          </p:cNvPr>
          <p:cNvCxnSpPr>
            <a:cxnSpLocks/>
          </p:cNvCxnSpPr>
          <p:nvPr/>
        </p:nvCxnSpPr>
        <p:spPr>
          <a:xfrm flipV="1">
            <a:off x="9191962" y="229404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99D3DD2-779A-3661-C932-114710B350CA}"/>
              </a:ext>
            </a:extLst>
          </p:cNvPr>
          <p:cNvCxnSpPr>
            <a:cxnSpLocks/>
          </p:cNvCxnSpPr>
          <p:nvPr/>
        </p:nvCxnSpPr>
        <p:spPr>
          <a:xfrm flipV="1">
            <a:off x="5128398" y="229404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6">
            <a:extLst>
              <a:ext uri="{FF2B5EF4-FFF2-40B4-BE49-F238E27FC236}">
                <a16:creationId xmlns:a16="http://schemas.microsoft.com/office/drawing/2014/main" id="{AA631BFB-2B73-5F95-8BA0-C2B80F677625}"/>
              </a:ext>
            </a:extLst>
          </p:cNvPr>
          <p:cNvSpPr txBox="1"/>
          <p:nvPr/>
        </p:nvSpPr>
        <p:spPr>
          <a:xfrm>
            <a:off x="390595" y="222310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3E4E9A8-0416-CC4D-99CB-CCE8EF49E835}"/>
              </a:ext>
            </a:extLst>
          </p:cNvPr>
          <p:cNvSpPr/>
          <p:nvPr/>
        </p:nvSpPr>
        <p:spPr>
          <a:xfrm>
            <a:off x="2936384" y="256943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99">
            <a:extLst>
              <a:ext uri="{FF2B5EF4-FFF2-40B4-BE49-F238E27FC236}">
                <a16:creationId xmlns:a16="http://schemas.microsoft.com/office/drawing/2014/main" id="{2ED8E9D1-A4D0-B0B4-74CB-8050A7124521}"/>
              </a:ext>
            </a:extLst>
          </p:cNvPr>
          <p:cNvSpPr txBox="1"/>
          <p:nvPr/>
        </p:nvSpPr>
        <p:spPr>
          <a:xfrm>
            <a:off x="387817" y="3068986"/>
            <a:ext cx="230651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ea typeface="+mn-lt"/>
                <a:cs typeface="+mn-lt"/>
              </a:rPr>
              <a:t>No unified visibility across platforms, leading to siloed operations and reactive incident management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22" name="TextBox 102">
            <a:extLst>
              <a:ext uri="{FF2B5EF4-FFF2-40B4-BE49-F238E27FC236}">
                <a16:creationId xmlns:a16="http://schemas.microsoft.com/office/drawing/2014/main" id="{10B526E1-8B8E-E0D2-9922-B0BE7F8DF11F}"/>
              </a:ext>
            </a:extLst>
          </p:cNvPr>
          <p:cNvSpPr txBox="1"/>
          <p:nvPr/>
        </p:nvSpPr>
        <p:spPr>
          <a:xfrm>
            <a:off x="2936384" y="3068986"/>
            <a:ext cx="1736554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ea typeface="+mn-lt"/>
                <a:cs typeface="+mn-lt"/>
              </a:rPr>
              <a:t>Inconsistent security posture and patch compliance across the cloud estate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23" name="TextBox 100">
            <a:extLst>
              <a:ext uri="{FF2B5EF4-FFF2-40B4-BE49-F238E27FC236}">
                <a16:creationId xmlns:a16="http://schemas.microsoft.com/office/drawing/2014/main" id="{D9D9AFAB-246E-B814-1D0C-34B3627E1967}"/>
              </a:ext>
            </a:extLst>
          </p:cNvPr>
          <p:cNvSpPr txBox="1"/>
          <p:nvPr/>
        </p:nvSpPr>
        <p:spPr>
          <a:xfrm>
            <a:off x="390595" y="4383391"/>
            <a:ext cx="214578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ea typeface="+mn-lt"/>
                <a:cs typeface="+mn-lt"/>
              </a:rPr>
              <a:t>Lack of structured cost governance – no reliable chargeback or show back mechanisms for internal business units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24" name="TextBox 103">
            <a:extLst>
              <a:ext uri="{FF2B5EF4-FFF2-40B4-BE49-F238E27FC236}">
                <a16:creationId xmlns:a16="http://schemas.microsoft.com/office/drawing/2014/main" id="{100FE54E-40EE-3852-B7B6-77562820EEB3}"/>
              </a:ext>
            </a:extLst>
          </p:cNvPr>
          <p:cNvSpPr txBox="1"/>
          <p:nvPr/>
        </p:nvSpPr>
        <p:spPr>
          <a:xfrm>
            <a:off x="2988283" y="4405162"/>
            <a:ext cx="1806187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High frequency of major incidents impacting service reliability and end-user experience Sonata's Approach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69CB086-761E-56CE-CA67-C08BB2B63976}"/>
              </a:ext>
            </a:extLst>
          </p:cNvPr>
          <p:cNvSpPr/>
          <p:nvPr/>
        </p:nvSpPr>
        <p:spPr>
          <a:xfrm>
            <a:off x="390595" y="389818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9C4BC95-0460-3957-7C5C-1151C5FD4FEA}"/>
              </a:ext>
            </a:extLst>
          </p:cNvPr>
          <p:cNvSpPr/>
          <p:nvPr/>
        </p:nvSpPr>
        <p:spPr>
          <a:xfrm>
            <a:off x="390595" y="256943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B88BE75-4A94-0E36-EB4D-E0EBF330322A}"/>
              </a:ext>
            </a:extLst>
          </p:cNvPr>
          <p:cNvSpPr/>
          <p:nvPr/>
        </p:nvSpPr>
        <p:spPr>
          <a:xfrm>
            <a:off x="3000778" y="39002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450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BF8C8B-D92B-40CA-8994-8C43C96B8A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5B514-1024-4E4E-B756-0CC39B8B5086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B85535C8-630D-4337-B8AC-CDAA13719E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2026-04-24T06:45:09Z</dcterms:created>
  <dcterms:modified xsi:type="dcterms:W3CDTF">2026-04-24T06:50:35Z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