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3-12T10:39:41.523" v="692"/>
      <pc:docMkLst>
        <pc:docMk/>
      </pc:docMkLst>
      <pc:sldChg chg="addSp delSp modSp mod">
        <pc:chgData name="Anirudha R" userId="0810086d-6cd7-4224-90f1-a552785c16d7" providerId="ADAL" clId="{BB50BC70-A36B-45D1-8E68-B2557D173A01}" dt="2026-03-12T10:39:41.523" v="692"/>
        <pc:sldMkLst>
          <pc:docMk/>
          <pc:sldMk cId="109857222" sldId="256"/>
        </pc:sldMkLst>
        <pc:spChg chg="mod">
          <ac:chgData name="Anirudha R" userId="0810086d-6cd7-4224-90f1-a552785c16d7" providerId="ADAL" clId="{BB50BC70-A36B-45D1-8E68-B2557D173A01}" dt="2026-02-12T05:48:11.837" v="691" actId="1076"/>
          <ac:spMkLst>
            <pc:docMk/>
            <pc:sldMk cId="109857222" sldId="256"/>
            <ac:spMk id="2" creationId="{BBD12EFF-9F1F-759B-6894-4580B46FC813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3" creationId="{F369923F-3092-50BD-579D-9C0A6D229133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6-02-12T05:48:11.837" v="691" actId="1076"/>
          <ac:spMkLst>
            <pc:docMk/>
            <pc:sldMk cId="109857222" sldId="256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6-03-12T10:39:41.523" v="692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6-02-12T05:46:01.380" v="619" actId="20577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6-02-12T05:48:03.335" v="689" actId="1076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6-02-12T05:46:37.344" v="635" actId="1076"/>
          <ac:spMkLst>
            <pc:docMk/>
            <pc:sldMk cId="109857222" sldId="256"/>
            <ac:spMk id="29" creationId="{04ADB9CC-6036-5B9F-1356-02DA6F03F24B}"/>
          </ac:spMkLst>
        </pc:spChg>
        <pc:cxnChg chg="mod topLvl">
          <ac:chgData name="Anirudha R" userId="0810086d-6cd7-4224-90f1-a552785c16d7" providerId="ADAL" clId="{BB50BC70-A36B-45D1-8E68-B2557D173A01}" dt="2026-02-12T05:48:05.966" v="690" actId="165"/>
          <ac:cxnSpMkLst>
            <pc:docMk/>
            <pc:sldMk cId="109857222" sldId="256"/>
            <ac:cxnSpMk id="8" creationId="{3A626B89-A3F6-7BAF-DBB5-B93FF93AC32C}"/>
          </ac:cxnSpMkLst>
        </pc:cxnChg>
        <pc:cxnChg chg="mod">
          <ac:chgData name="Anirudha R" userId="0810086d-6cd7-4224-90f1-a552785c16d7" providerId="ADAL" clId="{BB50BC70-A36B-45D1-8E68-B2557D173A01}" dt="2026-02-10T12:10:21.029" v="465" actId="1076"/>
          <ac:cxnSpMkLst>
            <pc:docMk/>
            <pc:sldMk cId="109857222" sldId="256"/>
            <ac:cxnSpMk id="13" creationId="{4CF4E5AC-B001-730F-634A-93A83F4E1AEC}"/>
          </ac:cxnSpMkLst>
        </pc:cxnChg>
        <pc:cxnChg chg="mod topLvl">
          <ac:chgData name="Anirudha R" userId="0810086d-6cd7-4224-90f1-a552785c16d7" providerId="ADAL" clId="{BB50BC70-A36B-45D1-8E68-B2557D173A01}" dt="2026-02-12T05:48:05.966" v="690" actId="165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9066356" y="2598230"/>
            <a:ext cx="2703504" cy="2870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2-week agile sprints enabling faster feature delivery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15–20% efficiency improvement in operations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Barcode and reporting modifications improved compliance and accuracy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integration between SAP, Dynamics 365, and Azure for smoother cross-platform operations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production stability with timely support for P2/P3 issues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 time-to-market and scalable architecture supporting future global rollouts ​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493447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363974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Crafting clinical precision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46977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598230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47356" y="29445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444114"/>
            <a:ext cx="190763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Needed production support for ongoing global operations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47356" y="3444114"/>
            <a:ext cx="1519948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Required timely handling of P2/P3 production issues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29445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4818249"/>
            <a:ext cx="175450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Enhancement of existing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functionalities across global entities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34461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2547357" y="4818249"/>
            <a:ext cx="179273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Managing modifications of existing functionality with minimal disruption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549762" y="434461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81637" y="1449498"/>
            <a:ext cx="10201281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medical equipment manufacturing brand specializing in optical technologies, cameras, and medical imaging equipment, headquartered in Tokyo, with a workforce of 34,000 employees and operations spanning 30 countries worldwide.​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26">
            <a:extLst>
              <a:ext uri="{FF2B5EF4-FFF2-40B4-BE49-F238E27FC236}">
                <a16:creationId xmlns:a16="http://schemas.microsoft.com/office/drawing/2014/main" id="{F369923F-3092-50BD-579D-9C0A6D229133}"/>
              </a:ext>
            </a:extLst>
          </p:cNvPr>
          <p:cNvSpPr txBox="1"/>
          <p:nvPr/>
        </p:nvSpPr>
        <p:spPr>
          <a:xfrm>
            <a:off x="4839693" y="2598230"/>
            <a:ext cx="3732442" cy="305468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comprehensive modernization effort beginning with the PIM integration into D365 F&amp;O. Established global  sales order and purchase order integrations to unify operations across entities. The purchase order module was upgraded from AX2009 to D365 F&amp;O, enabling the client to leverage enhanced capabilities and improved system stability.​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Barcode modifications: Code 128 to GS-128 and Barcode to QR code in Commercial invoice report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Added new data entity for global and Japan sales reporting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Logic App to fetch customer and product data from Dynamics 365 F&amp;O to Azure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Multiple field mapping in SAP I/F for AP across multiple entities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706985" y="2530443"/>
            <a:ext cx="0" cy="3356064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626B89-A3F6-7BAF-DBB5-B93FF93AC32C}"/>
              </a:ext>
            </a:extLst>
          </p:cNvPr>
          <p:cNvCxnSpPr>
            <a:cxnSpLocks/>
          </p:cNvCxnSpPr>
          <p:nvPr/>
        </p:nvCxnSpPr>
        <p:spPr>
          <a:xfrm flipV="1">
            <a:off x="8819245" y="2530443"/>
            <a:ext cx="0" cy="3356064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EB71684B-B666-4D33-9461-5CBC654808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261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2026-03-12T10:39:42Z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