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A063E6-FD3E-9D4A-399C-2BD11F863477}" v="2" dt="2024-12-11T06:36:14.531"/>
    <p1510:client id="{B8EBD0BC-FE0B-4916-F877-315CBB6B4AC2}" v="157" dt="2024-12-11T06:23:21.3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4660"/>
  </p:normalViewPr>
  <p:slideViewPr>
    <p:cSldViewPr snapToGrid="0">
      <p:cViewPr>
        <p:scale>
          <a:sx n="100" d="100"/>
          <a:sy n="100" d="100"/>
        </p:scale>
        <p:origin x="158" y="-44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ojitha Jayadevan" userId="S::poojitha.j@sonata-software.com::cf5319fc-0ad7-4490-82c9-00b9087f3f27" providerId="AD" clId="Web-{B8EBD0BC-FE0B-4916-F877-315CBB6B4AC2}"/>
    <pc:docChg chg="addSld delSld modSld">
      <pc:chgData name="Poojitha Jayadevan" userId="S::poojitha.j@sonata-software.com::cf5319fc-0ad7-4490-82c9-00b9087f3f27" providerId="AD" clId="Web-{B8EBD0BC-FE0B-4916-F877-315CBB6B4AC2}" dt="2024-12-11T06:23:21.344" v="94"/>
      <pc:docMkLst>
        <pc:docMk/>
      </pc:docMkLst>
      <pc:sldChg chg="del">
        <pc:chgData name="Poojitha Jayadevan" userId="S::poojitha.j@sonata-software.com::cf5319fc-0ad7-4490-82c9-00b9087f3f27" providerId="AD" clId="Web-{B8EBD0BC-FE0B-4916-F877-315CBB6B4AC2}" dt="2024-12-11T06:23:21.344" v="94"/>
        <pc:sldMkLst>
          <pc:docMk/>
          <pc:sldMk cId="109857222" sldId="256"/>
        </pc:sldMkLst>
      </pc:sldChg>
      <pc:sldChg chg="addSp delSp modSp add">
        <pc:chgData name="Poojitha Jayadevan" userId="S::poojitha.j@sonata-software.com::cf5319fc-0ad7-4490-82c9-00b9087f3f27" providerId="AD" clId="Web-{B8EBD0BC-FE0B-4916-F877-315CBB6B4AC2}" dt="2024-12-11T06:23:13.828" v="93" actId="1076"/>
        <pc:sldMkLst>
          <pc:docMk/>
          <pc:sldMk cId="3013969633" sldId="262"/>
        </pc:sldMkLst>
        <pc:spChg chg="mod">
          <ac:chgData name="Poojitha Jayadevan" userId="S::poojitha.j@sonata-software.com::cf5319fc-0ad7-4490-82c9-00b9087f3f27" providerId="AD" clId="Web-{B8EBD0BC-FE0B-4916-F877-315CBB6B4AC2}" dt="2024-12-11T06:19:31.116" v="6" actId="20577"/>
          <ac:spMkLst>
            <pc:docMk/>
            <pc:sldMk cId="3013969633" sldId="262"/>
            <ac:spMk id="2" creationId="{4B65C109-757E-74AC-7D85-FB82997ECCF3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0:38.291" v="34" actId="20577"/>
          <ac:spMkLst>
            <pc:docMk/>
            <pc:sldMk cId="3013969633" sldId="262"/>
            <ac:spMk id="4" creationId="{E229E25B-83E5-F133-4B68-46932CC4844B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46.139" v="76" actId="20577"/>
          <ac:spMkLst>
            <pc:docMk/>
            <pc:sldMk cId="3013969633" sldId="262"/>
            <ac:spMk id="6" creationId="{AE260E52-D220-C6CF-F658-688301BF55C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50.026" v="35" actId="20577"/>
          <ac:spMkLst>
            <pc:docMk/>
            <pc:sldMk cId="3013969633" sldId="262"/>
            <ac:spMk id="7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0:30.165" v="33" actId="20577"/>
          <ac:spMkLst>
            <pc:docMk/>
            <pc:sldMk cId="3013969633" sldId="262"/>
            <ac:spMk id="8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3:13.828" v="93" actId="1076"/>
          <ac:spMkLst>
            <pc:docMk/>
            <pc:sldMk cId="3013969633" sldId="262"/>
            <ac:spMk id="9" creationId="{74AA6302-8E45-C322-43C9-8DBE34DAC47E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43.824" v="48" actId="20577"/>
          <ac:spMkLst>
            <pc:docMk/>
            <pc:sldMk cId="3013969633" sldId="262"/>
            <ac:spMk id="11" creationId="{D7760576-BE0C-40AF-B4C8-86243FE981D4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4.589" v="45" actId="20577"/>
          <ac:spMkLst>
            <pc:docMk/>
            <pc:sldMk cId="3013969633" sldId="262"/>
            <ac:spMk id="12" creationId="{D4C76486-BDC7-41BA-95DB-852F9834DE31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21.667" v="43" actId="1076"/>
          <ac:spMkLst>
            <pc:docMk/>
            <pc:sldMk cId="3013969633" sldId="262"/>
            <ac:spMk id="14" creationId="{DBD513E0-6D55-CFD2-D67B-A57C10E1983B}"/>
          </ac:spMkLst>
        </pc:spChg>
        <pc:spChg chg="add mod">
          <ac:chgData name="Poojitha Jayadevan" userId="S::poojitha.j@sonata-software.com::cf5319fc-0ad7-4490-82c9-00b9087f3f27" providerId="AD" clId="Web-{B8EBD0BC-FE0B-4916-F877-315CBB6B4AC2}" dt="2024-12-11T06:21:17.167" v="42" actId="1076"/>
          <ac:spMkLst>
            <pc:docMk/>
            <pc:sldMk cId="3013969633" sldId="262"/>
            <ac:spMk id="15" creationId="{1DD7DCC7-23E0-74B7-19C1-A4DBDBCD7BA4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57.155" v="81" actId="20577"/>
          <ac:spMkLst>
            <pc:docMk/>
            <pc:sldMk cId="3013969633" sldId="262"/>
            <ac:spMk id="27" creationId="{C83B5CE8-84AB-DA9F-9436-564D7355A278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45.883" v="11" actId="20577"/>
          <ac:spMkLst>
            <pc:docMk/>
            <pc:sldMk cId="3013969633" sldId="262"/>
            <ac:spMk id="61" creationId="{073B5934-B76F-407A-9388-142430D76D2C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5.133" v="23" actId="20577"/>
          <ac:spMkLst>
            <pc:docMk/>
            <pc:sldMk cId="3013969633" sldId="262"/>
            <ac:spMk id="62" creationId="{01EE6916-3296-47C0-ACC7-06EF2C78BADF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19:52.445" v="19" actId="20577"/>
          <ac:spMkLst>
            <pc:docMk/>
            <pc:sldMk cId="3013969633" sldId="262"/>
            <ac:spMk id="64" creationId="{E78C9E7A-5509-441A-8EC6-EBFC8386C6A7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6"/>
          <ac:spMkLst>
            <pc:docMk/>
            <pc:sldMk cId="3013969633" sldId="262"/>
            <ac:spMk id="66" creationId="{D7760576-BE0C-40AF-B4C8-86243FE981D4}"/>
          </ac:spMkLst>
        </pc:spChg>
        <pc:spChg chg="del">
          <ac:chgData name="Poojitha Jayadevan" userId="S::poojitha.j@sonata-software.com::cf5319fc-0ad7-4490-82c9-00b9087f3f27" providerId="AD" clId="Web-{B8EBD0BC-FE0B-4916-F877-315CBB6B4AC2}" dt="2024-12-11T06:19:58.899" v="25"/>
          <ac:spMkLst>
            <pc:docMk/>
            <pc:sldMk cId="3013969633" sldId="262"/>
            <ac:spMk id="67" creationId="{D4C76486-BDC7-41BA-95DB-852F9834DE31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15.138" v="58" actId="20577"/>
          <ac:spMkLst>
            <pc:docMk/>
            <pc:sldMk cId="3013969633" sldId="262"/>
            <ac:spMk id="100" creationId="{4A023F7E-7E6C-63BA-06AA-A66A635F86C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28.842" v="62" actId="20577"/>
          <ac:spMkLst>
            <pc:docMk/>
            <pc:sldMk cId="3013969633" sldId="262"/>
            <ac:spMk id="101" creationId="{9101C7D4-1DF8-F8D2-CB03-AD4DD5E79C62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4.654" v="66" actId="20577"/>
          <ac:spMkLst>
            <pc:docMk/>
            <pc:sldMk cId="3013969633" sldId="262"/>
            <ac:spMk id="103" creationId="{B1585D3F-CD24-8285-5B48-7566894739AE}"/>
          </ac:spMkLst>
        </pc:spChg>
        <pc:spChg chg="mod">
          <ac:chgData name="Poojitha Jayadevan" userId="S::poojitha.j@sonata-software.com::cf5319fc-0ad7-4490-82c9-00b9087f3f27" providerId="AD" clId="Web-{B8EBD0BC-FE0B-4916-F877-315CBB6B4AC2}" dt="2024-12-11T06:22:39.686" v="71" actId="20577"/>
          <ac:spMkLst>
            <pc:docMk/>
            <pc:sldMk cId="3013969633" sldId="262"/>
            <ac:spMk id="104" creationId="{37B77DFB-D7D0-B5E6-2FC1-2468DDF9629C}"/>
          </ac:spMkLst>
        </pc:spChg>
        <pc:cxnChg chg="add">
          <ac:chgData name="Poojitha Jayadevan" userId="S::poojitha.j@sonata-software.com::cf5319fc-0ad7-4490-82c9-00b9087f3f27" providerId="AD" clId="Web-{B8EBD0BC-FE0B-4916-F877-315CBB6B4AC2}" dt="2024-12-11T06:20:00.008" v="27"/>
          <ac:cxnSpMkLst>
            <pc:docMk/>
            <pc:sldMk cId="3013969633" sldId="262"/>
            <ac:cxnSpMk id="10" creationId="{4CD0CD19-73E7-4285-9CEC-8CF28CED0A50}"/>
          </ac:cxnSpMkLst>
        </pc:cxnChg>
        <pc:cxnChg chg="add mod">
          <ac:chgData name="Poojitha Jayadevan" userId="S::poojitha.j@sonata-software.com::cf5319fc-0ad7-4490-82c9-00b9087f3f27" providerId="AD" clId="Web-{B8EBD0BC-FE0B-4916-F877-315CBB6B4AC2}" dt="2024-12-11T06:20:05.743" v="31" actId="1076"/>
          <ac:cxnSpMkLst>
            <pc:docMk/>
            <pc:sldMk cId="3013969633" sldId="262"/>
            <ac:cxnSpMk id="13" creationId="{4CD0CD19-73E7-4285-9CEC-8CF28CED0A50}"/>
          </ac:cxnSpMkLst>
        </pc:cxnChg>
        <pc:cxnChg chg="add del mod">
          <ac:chgData name="Poojitha Jayadevan" userId="S::poojitha.j@sonata-software.com::cf5319fc-0ad7-4490-82c9-00b9087f3f27" providerId="AD" clId="Web-{B8EBD0BC-FE0B-4916-F877-315CBB6B4AC2}" dt="2024-12-11T06:21:04.245" v="41"/>
          <ac:cxnSpMkLst>
            <pc:docMk/>
            <pc:sldMk cId="3013969633" sldId="262"/>
            <ac:cxnSpMk id="16" creationId="{E7FF7249-73D0-EC0D-61CF-04A5981ECEB1}"/>
          </ac:cxnSpMkLst>
        </pc:cxnChg>
        <pc:cxnChg chg="del">
          <ac:chgData name="Poojitha Jayadevan" userId="S::poojitha.j@sonata-software.com::cf5319fc-0ad7-4490-82c9-00b9087f3f27" providerId="AD" clId="Web-{B8EBD0BC-FE0B-4916-F877-315CBB6B4AC2}" dt="2024-12-11T06:19:58.899" v="24"/>
          <ac:cxnSpMkLst>
            <pc:docMk/>
            <pc:sldMk cId="3013969633" sldId="262"/>
            <ac:cxnSpMk id="79" creationId="{4CD0CD19-73E7-4285-9CEC-8CF28CED0A50}"/>
          </ac:cxnSpMkLst>
        </pc:cxnChg>
      </pc:sldChg>
    </pc:docChg>
  </pc:docChgLst>
  <pc:docChgLst>
    <pc:chgData clId="Web-{5DA063E6-FD3E-9D4A-399C-2BD11F863477}"/>
    <pc:docChg chg="modSld">
      <pc:chgData name="" userId="" providerId="" clId="Web-{5DA063E6-FD3E-9D4A-399C-2BD11F863477}" dt="2024-12-11T06:36:14.531" v="0" actId="20577"/>
      <pc:docMkLst>
        <pc:docMk/>
      </pc:docMkLst>
      <pc:sldChg chg="modSp">
        <pc:chgData name="" userId="" providerId="" clId="Web-{5DA063E6-FD3E-9D4A-399C-2BD11F863477}" dt="2024-12-11T06:36:14.531" v="0" actId="20577"/>
        <pc:sldMkLst>
          <pc:docMk/>
          <pc:sldMk cId="3013969633" sldId="262"/>
        </pc:sldMkLst>
        <pc:spChg chg="mod">
          <ac:chgData name="" userId="" providerId="" clId="Web-{5DA063E6-FD3E-9D4A-399C-2BD11F863477}" dt="2024-12-11T06:36:14.531" v="0" actId="20577"/>
          <ac:spMkLst>
            <pc:docMk/>
            <pc:sldMk cId="3013969633" sldId="262"/>
            <ac:spMk id="100" creationId="{4A023F7E-7E6C-63BA-06AA-A66A635F86C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46CE7D5-CF57-46EF-B807-FDD0502418D4}" type="datetimeFigureOut">
              <a:rPr lang="en-US" smtClean="0"/>
              <a:t>2/20/2025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3809068-18A3-0333-AE21-E090EF3C7CC5}"/>
              </a:ext>
            </a:extLst>
          </p:cNvPr>
          <p:cNvCxnSpPr>
            <a:cxnSpLocks/>
          </p:cNvCxnSpPr>
          <p:nvPr userDrawn="1"/>
        </p:nvCxnSpPr>
        <p:spPr>
          <a:xfrm>
            <a:off x="2539545" y="6519294"/>
            <a:ext cx="7507129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B0163599-1BE3-51ED-A6E2-E85228BF65D3}"/>
              </a:ext>
            </a:extLst>
          </p:cNvPr>
          <p:cNvSpPr txBox="1"/>
          <p:nvPr userDrawn="1"/>
        </p:nvSpPr>
        <p:spPr>
          <a:xfrm>
            <a:off x="429492" y="6403878"/>
            <a:ext cx="2365024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r>
              <a:rPr lang="en-US" sz="900">
                <a:solidFill>
                  <a:schemeClr val="tx1">
                    <a:lumMod val="65000"/>
                    <a:lumOff val="35000"/>
                  </a:schemeClr>
                </a:solidFill>
              </a:rPr>
              <a:t>© Sonata Software Ltd., 2024. Confidential.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B6B922-1B7C-D827-4FD4-679B4CCFACA0}"/>
              </a:ext>
            </a:extLst>
          </p:cNvPr>
          <p:cNvSpPr/>
          <p:nvPr userDrawn="1"/>
        </p:nvSpPr>
        <p:spPr>
          <a:xfrm>
            <a:off x="178177" y="6382984"/>
            <a:ext cx="272620" cy="27262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98A722-CFA4-E0BD-901D-4321E023F7C1}"/>
              </a:ext>
            </a:extLst>
          </p:cNvPr>
          <p:cNvSpPr txBox="1"/>
          <p:nvPr userDrawn="1"/>
        </p:nvSpPr>
        <p:spPr>
          <a:xfrm>
            <a:off x="163888" y="6426961"/>
            <a:ext cx="298450" cy="18466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 algn="ctr"/>
            <a:fld id="{9B921A13-A0CF-BB4B-BAC0-8BA32D0B4676}" type="slidenum">
              <a:rPr lang="en-US" sz="1200" b="0" i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Calibri" charset="0"/>
                <a:cs typeface="Calibri" charset="0"/>
              </a:rPr>
              <a:pPr algn="ctr"/>
              <a:t>‹#›</a:t>
            </a:fld>
            <a:endParaRPr lang="en-US" sz="1400" b="0" i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Calibri" charset="0"/>
              <a:cs typeface="Calibri" charset="0"/>
            </a:endParaRPr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FB407352-4C8E-4949-B54D-47B0A651019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0198713" y="6309774"/>
            <a:ext cx="1858783" cy="420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29E25B-83E5-F133-4B68-46932CC4844B}"/>
              </a:ext>
            </a:extLst>
          </p:cNvPr>
          <p:cNvSpPr txBox="1"/>
          <p:nvPr/>
        </p:nvSpPr>
        <p:spPr>
          <a:xfrm>
            <a:off x="421551" y="1232880"/>
            <a:ext cx="10969538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600">
                <a:solidFill>
                  <a:sysClr val="windowText" lastClr="000000"/>
                </a:solidFill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 leading global financial services company with operations in multiple countries. As the world's tenth-largest bank by market capitalization, it offers an extensive range of commercial &amp; corporate banking and commercial lending services​</a:t>
            </a:r>
            <a:endParaRPr lang="en-US" sz="1600" dirty="0">
              <a:solidFill>
                <a:sysClr val="windowText" lastClr="000000"/>
              </a:solidFill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3B5CE8-84AB-DA9F-9436-564D7355A278}"/>
              </a:ext>
            </a:extLst>
          </p:cNvPr>
          <p:cNvSpPr txBox="1"/>
          <p:nvPr/>
        </p:nvSpPr>
        <p:spPr>
          <a:xfrm>
            <a:off x="5046585" y="3015162"/>
            <a:ext cx="3403336" cy="31085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Solutions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The client’s challenges were addressed by developing an integrated DevOps platform with automated workflows that ensured seamless collaboration and enhanced productivity. 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End-to-end automated workflows integrating Jira, GitHub, and GitHub Actions​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Built-in quality gates throughout the CI/CD pipeline​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Jira-integrated release management system​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Reusable automation scripts for CI/CD processes​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Automated repository creation and resource inventory management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AA6302-8E45-C322-43C9-8DBE34DAC47E}"/>
              </a:ext>
            </a:extLst>
          </p:cNvPr>
          <p:cNvSpPr txBox="1"/>
          <p:nvPr/>
        </p:nvSpPr>
        <p:spPr>
          <a:xfrm>
            <a:off x="8819972" y="3015162"/>
            <a:ext cx="2862945" cy="25699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Results</a:t>
            </a:r>
            <a:endParaRPr lang="en-US" sz="16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70-80% reduction in manual effort through automation​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500+ applications successfully integrated​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Significantly reduced communication overhead and stakeholder follow-ups​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Enhanced scalability of development operations​</a:t>
            </a:r>
          </a:p>
          <a:p>
            <a:pPr marL="171450" indent="-171450">
              <a:spcBef>
                <a:spcPts val="300"/>
              </a:spcBef>
              <a:spcAft>
                <a:spcPts val="300"/>
              </a:spcAft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dirty="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Improved security posture through standardized practices​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FAC1CCD-F2AC-4C70-8527-74711EB02D2C}"/>
              </a:ext>
            </a:extLst>
          </p:cNvPr>
          <p:cNvSpPr txBox="1"/>
          <p:nvPr/>
        </p:nvSpPr>
        <p:spPr>
          <a:xfrm>
            <a:off x="390595" y="2198999"/>
            <a:ext cx="1003147" cy="44319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Client</a:t>
            </a:r>
          </a:p>
          <a:p>
            <a:pPr>
              <a:lnSpc>
                <a:spcPct val="90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Overview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4B62B7C-3B24-4966-8B7F-798504EA348F}"/>
              </a:ext>
            </a:extLst>
          </p:cNvPr>
          <p:cNvSpPr txBox="1"/>
          <p:nvPr/>
        </p:nvSpPr>
        <p:spPr>
          <a:xfrm>
            <a:off x="1595624" y="2235932"/>
            <a:ext cx="829976" cy="369332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Industry 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BFSI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E78C9E7A-5509-441A-8EC6-EBFC8386C6A7}"/>
              </a:ext>
            </a:extLst>
          </p:cNvPr>
          <p:cNvSpPr txBox="1"/>
          <p:nvPr/>
        </p:nvSpPr>
        <p:spPr>
          <a:xfrm>
            <a:off x="2770374" y="2235932"/>
            <a:ext cx="920602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Headquarter</a:t>
            </a:r>
          </a:p>
          <a:p>
            <a:r>
              <a:rPr lang="en-IN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Mumbai​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66">
            <a:extLst>
              <a:ext uri="{FF2B5EF4-FFF2-40B4-BE49-F238E27FC236}">
                <a16:creationId xmlns:a16="http://schemas.microsoft.com/office/drawing/2014/main" id="{D4C76486-BDC7-41BA-95DB-852F9834DE31}"/>
              </a:ext>
            </a:extLst>
          </p:cNvPr>
          <p:cNvSpPr txBox="1"/>
          <p:nvPr/>
        </p:nvSpPr>
        <p:spPr>
          <a:xfrm>
            <a:off x="4035750" y="2210219"/>
            <a:ext cx="783236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1200" dirty="0">
                <a:latin typeface="Segoe UI" panose="020B0502040204020203" pitchFamily="34" charset="0"/>
                <a:cs typeface="Segoe UI" panose="020B0502040204020203" pitchFamily="34" charset="0"/>
              </a:rPr>
              <a:t>Revenue</a:t>
            </a:r>
          </a:p>
          <a:p>
            <a:r>
              <a:rPr lang="en-US" sz="1200" b="1" dirty="0">
                <a:latin typeface="Segoe UI" panose="020B0502040204020203" pitchFamily="34" charset="0"/>
                <a:cs typeface="Segoe UI" panose="020B0502040204020203" pitchFamily="34" charset="0"/>
              </a:rPr>
              <a:t>$49.36B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27CB218-C496-374F-C222-593DC0A956DC}"/>
              </a:ext>
            </a:extLst>
          </p:cNvPr>
          <p:cNvCxnSpPr>
            <a:cxnSpLocks/>
          </p:cNvCxnSpPr>
          <p:nvPr/>
        </p:nvCxnSpPr>
        <p:spPr>
          <a:xfrm>
            <a:off x="2597987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7C10037-0A5B-1E22-7F83-63E39553E5A3}"/>
              </a:ext>
            </a:extLst>
          </p:cNvPr>
          <p:cNvCxnSpPr>
            <a:cxnSpLocks/>
          </p:cNvCxnSpPr>
          <p:nvPr/>
        </p:nvCxnSpPr>
        <p:spPr>
          <a:xfrm>
            <a:off x="499137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Box 117">
            <a:extLst>
              <a:ext uri="{FF2B5EF4-FFF2-40B4-BE49-F238E27FC236}">
                <a16:creationId xmlns:a16="http://schemas.microsoft.com/office/drawing/2014/main" id="{5F72B420-E7AB-B156-89C1-C06DD119F52B}"/>
              </a:ext>
            </a:extLst>
          </p:cNvPr>
          <p:cNvSpPr txBox="1"/>
          <p:nvPr/>
        </p:nvSpPr>
        <p:spPr>
          <a:xfrm>
            <a:off x="291370" y="410102"/>
            <a:ext cx="108467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4800" b="1">
                <a:latin typeface="Segoe UI" panose="020B0502040204020203" pitchFamily="34" charset="0"/>
                <a:ea typeface="+mj-lt"/>
                <a:cs typeface="Segoe UI" panose="020B0502040204020203" pitchFamily="34" charset="0"/>
              </a:rPr>
              <a:t>DevOps for Financial Futures​</a:t>
            </a:r>
            <a:endParaRPr lang="en-IN" sz="4800" dirty="0"/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4CF4E5AC-B001-730F-634A-93A83F4E1AEC}"/>
              </a:ext>
            </a:extLst>
          </p:cNvPr>
          <p:cNvCxnSpPr>
            <a:cxnSpLocks/>
          </p:cNvCxnSpPr>
          <p:nvPr/>
        </p:nvCxnSpPr>
        <p:spPr>
          <a:xfrm>
            <a:off x="291371" y="2862418"/>
            <a:ext cx="11391548" cy="0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63C2C966-49F2-A8AA-2ECD-2D3DF58E8A92}"/>
              </a:ext>
            </a:extLst>
          </p:cNvPr>
          <p:cNvCxnSpPr>
            <a:cxnSpLocks/>
          </p:cNvCxnSpPr>
          <p:nvPr/>
        </p:nvCxnSpPr>
        <p:spPr>
          <a:xfrm flipV="1">
            <a:off x="8626558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>
            <a:extLst>
              <a:ext uri="{FF2B5EF4-FFF2-40B4-BE49-F238E27FC236}">
                <a16:creationId xmlns:a16="http://schemas.microsoft.com/office/drawing/2014/main" id="{93B566BE-2D84-C658-2204-0D96E33339F0}"/>
              </a:ext>
            </a:extLst>
          </p:cNvPr>
          <p:cNvCxnSpPr>
            <a:cxnSpLocks/>
          </p:cNvCxnSpPr>
          <p:nvPr/>
        </p:nvCxnSpPr>
        <p:spPr>
          <a:xfrm>
            <a:off x="3863363" y="2198999"/>
            <a:ext cx="0" cy="443198"/>
          </a:xfrm>
          <a:prstGeom prst="line">
            <a:avLst/>
          </a:prstGeom>
          <a:ln w="9525">
            <a:solidFill>
              <a:srgbClr val="7030A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>
            <a:extLst>
              <a:ext uri="{FF2B5EF4-FFF2-40B4-BE49-F238E27FC236}">
                <a16:creationId xmlns:a16="http://schemas.microsoft.com/office/drawing/2014/main" id="{ECCCB4D0-1564-8467-1935-0C1071718870}"/>
              </a:ext>
            </a:extLst>
          </p:cNvPr>
          <p:cNvCxnSpPr>
            <a:cxnSpLocks/>
          </p:cNvCxnSpPr>
          <p:nvPr/>
        </p:nvCxnSpPr>
        <p:spPr>
          <a:xfrm flipV="1">
            <a:off x="4818986" y="3086104"/>
            <a:ext cx="0" cy="3065923"/>
          </a:xfrm>
          <a:prstGeom prst="line">
            <a:avLst/>
          </a:prstGeom>
          <a:ln w="6350">
            <a:solidFill>
              <a:srgbClr val="7030A0"/>
            </a:solidFill>
            <a:prstDash val="lgDash"/>
            <a:headEnd type="oval" w="med" len="med"/>
            <a:tailEnd type="oval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5C595C75-EBB1-6130-D6A6-715B64687B19}"/>
              </a:ext>
            </a:extLst>
          </p:cNvPr>
          <p:cNvSpPr txBox="1"/>
          <p:nvPr/>
        </p:nvSpPr>
        <p:spPr>
          <a:xfrm>
            <a:off x="390595" y="3015162"/>
            <a:ext cx="2118995" cy="266483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>
              <a:lnSpc>
                <a:spcPct val="115000"/>
              </a:lnSpc>
            </a:pPr>
            <a:r>
              <a:rPr lang="en-IN" sz="1600" b="1" dirty="0">
                <a:latin typeface="Segoe UI" panose="020B0502040204020203" pitchFamily="34" charset="0"/>
                <a:cs typeface="Segoe UI" panose="020B0502040204020203" pitchFamily="34" charset="0"/>
              </a:rPr>
              <a:t>The Pressure Points</a:t>
            </a: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410E212E-4EBB-9FFD-CB9E-8927D55208A2}"/>
              </a:ext>
            </a:extLst>
          </p:cNvPr>
          <p:cNvSpPr/>
          <p:nvPr/>
        </p:nvSpPr>
        <p:spPr>
          <a:xfrm>
            <a:off x="2523667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A023F7E-7E6C-63BA-06AA-A66A635F86CE}"/>
              </a:ext>
            </a:extLst>
          </p:cNvPr>
          <p:cNvSpPr txBox="1"/>
          <p:nvPr/>
        </p:nvSpPr>
        <p:spPr>
          <a:xfrm>
            <a:off x="387818" y="3861046"/>
            <a:ext cx="1780714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Lack of proper source code management and CI/CD practices 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B1585D3F-CD24-8285-5B48-7566894739AE}"/>
              </a:ext>
            </a:extLst>
          </p:cNvPr>
          <p:cNvSpPr txBox="1"/>
          <p:nvPr/>
        </p:nvSpPr>
        <p:spPr>
          <a:xfrm>
            <a:off x="2570458" y="3877682"/>
            <a:ext cx="1943881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Requirement to build an integrated DevOps platform with automated workflows 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9101C7D4-1DF8-F8D2-CB03-AD4DD5E79C62}"/>
              </a:ext>
            </a:extLst>
          </p:cNvPr>
          <p:cNvSpPr txBox="1"/>
          <p:nvPr/>
        </p:nvSpPr>
        <p:spPr>
          <a:xfrm>
            <a:off x="390596" y="5321338"/>
            <a:ext cx="177793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Transition from Jenkins to GitHub Actions for CI/CD orchestration 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85BC572A-C1F6-681C-A59D-7FC886BA8173}"/>
              </a:ext>
            </a:extLst>
          </p:cNvPr>
          <p:cNvSpPr/>
          <p:nvPr/>
        </p:nvSpPr>
        <p:spPr>
          <a:xfrm>
            <a:off x="390595" y="483612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A5E4AA9F-80F9-D831-45AC-7791F8DABFEF}"/>
              </a:ext>
            </a:extLst>
          </p:cNvPr>
          <p:cNvSpPr/>
          <p:nvPr/>
        </p:nvSpPr>
        <p:spPr>
          <a:xfrm>
            <a:off x="390595" y="3361498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" name="TextBox 66">
            <a:extLst>
              <a:ext uri="{FF2B5EF4-FFF2-40B4-BE49-F238E27FC236}">
                <a16:creationId xmlns:a16="http://schemas.microsoft.com/office/drawing/2014/main" id="{FA327535-ECFA-4BE1-5712-30EC116130DB}"/>
              </a:ext>
            </a:extLst>
          </p:cNvPr>
          <p:cNvSpPr txBox="1"/>
          <p:nvPr/>
        </p:nvSpPr>
        <p:spPr>
          <a:xfrm>
            <a:off x="5163761" y="2210219"/>
            <a:ext cx="2207320" cy="369332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>
                <a:latin typeface="Segoe UI" panose="020B0502040204020203" pitchFamily="34" charset="0"/>
                <a:cs typeface="Segoe UI" panose="020B0502040204020203" pitchFamily="34" charset="0"/>
              </a:rPr>
              <a:t>World’s top 10 bank in terms of market capitalization ​</a:t>
            </a:r>
            <a:endParaRPr lang="en-US" sz="12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94AB62-5290-466D-5358-9231F6A84C33}"/>
              </a:ext>
            </a:extLst>
          </p:cNvPr>
          <p:cNvSpPr txBox="1"/>
          <p:nvPr/>
        </p:nvSpPr>
        <p:spPr>
          <a:xfrm>
            <a:off x="2523667" y="5321338"/>
            <a:ext cx="1777936" cy="55399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en-US" sz="1200">
                <a:latin typeface="Segoe UI" panose="020B0502040204020203" pitchFamily="34" charset="0"/>
                <a:ea typeface="+mn-lt"/>
                <a:cs typeface="Segoe UI" panose="020B0502040204020203" pitchFamily="34" charset="0"/>
              </a:rPr>
              <a:t>Need to integrate DevOps workflows with tools like Jira and GitHub ​</a:t>
            </a:r>
            <a:endParaRPr lang="en-US" sz="1200" dirty="0">
              <a:latin typeface="Segoe UI" panose="020B0502040204020203" pitchFamily="34" charset="0"/>
              <a:ea typeface="+mn-lt"/>
              <a:cs typeface="Segoe UI" panose="020B0502040204020203" pitchFamily="34" charset="0"/>
            </a:endParaRP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62FAFAE-B96B-5682-4472-AE9927C1F35C}"/>
              </a:ext>
            </a:extLst>
          </p:cNvPr>
          <p:cNvSpPr/>
          <p:nvPr/>
        </p:nvSpPr>
        <p:spPr>
          <a:xfrm>
            <a:off x="2523666" y="4836127"/>
            <a:ext cx="419695" cy="419695"/>
          </a:xfrm>
          <a:prstGeom prst="ellipse">
            <a:avLst/>
          </a:prstGeom>
          <a:noFill/>
          <a:ln>
            <a:gradFill>
              <a:gsLst>
                <a:gs pos="0">
                  <a:srgbClr val="7030A0"/>
                </a:gs>
                <a:gs pos="100000">
                  <a:srgbClr val="00B0F0"/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>
                <a:solidFill>
                  <a:schemeClr val="tx1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013969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219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Anirudha R</cp:lastModifiedBy>
  <cp:revision>78</cp:revision>
  <dcterms:created xsi:type="dcterms:W3CDTF">2024-12-11T06:17:25Z</dcterms:created>
  <dcterms:modified xsi:type="dcterms:W3CDTF">2025-02-20T05:42:43Z</dcterms:modified>
</cp:coreProperties>
</file>