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A063E6-FD3E-9D4A-399C-2BD11F863477}" v="2" dt="2024-12-11T06:36:14.531"/>
    <p1510:client id="{B8EBD0BC-FE0B-4916-F877-315CBB6B4AC2}" v="157" dt="2024-12-11T06:23:21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0" autoAdjust="0"/>
    <p:restoredTop sz="94660"/>
  </p:normalViewPr>
  <p:slideViewPr>
    <p:cSldViewPr snapToGrid="0">
      <p:cViewPr varScale="1">
        <p:scale>
          <a:sx n="79" d="100"/>
          <a:sy n="79" d="100"/>
        </p:scale>
        <p:origin x="994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B8EBD0BC-FE0B-4916-F877-315CBB6B4AC2}"/>
    <pc:docChg chg="addSld delSld modSld">
      <pc:chgData name="Poojitha Jayadevan" userId="S::poojitha.j@sonata-software.com::cf5319fc-0ad7-4490-82c9-00b9087f3f27" providerId="AD" clId="Web-{B8EBD0BC-FE0B-4916-F877-315CBB6B4AC2}" dt="2024-12-11T06:23:21.344" v="94"/>
      <pc:docMkLst>
        <pc:docMk/>
      </pc:docMkLst>
      <pc:sldChg chg="del">
        <pc:chgData name="Poojitha Jayadevan" userId="S::poojitha.j@sonata-software.com::cf5319fc-0ad7-4490-82c9-00b9087f3f27" providerId="AD" clId="Web-{B8EBD0BC-FE0B-4916-F877-315CBB6B4AC2}" dt="2024-12-11T06:23:21.344" v="94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B8EBD0BC-FE0B-4916-F877-315CBB6B4AC2}" dt="2024-12-11T06:23:13.828" v="93" actId="1076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B8EBD0BC-FE0B-4916-F877-315CBB6B4AC2}" dt="2024-12-11T06:19:31.116" v="6" actId="20577"/>
          <ac:spMkLst>
            <pc:docMk/>
            <pc:sldMk cId="3013969633" sldId="262"/>
            <ac:spMk id="2" creationId="{4B65C109-757E-74AC-7D85-FB82997ECCF3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0:38.291" v="34" actId="20577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46.139" v="76" actId="20577"/>
          <ac:spMkLst>
            <pc:docMk/>
            <pc:sldMk cId="3013969633" sldId="262"/>
            <ac:spMk id="6" creationId="{AE260E52-D220-C6CF-F658-688301BF55C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50.026" v="35" actId="20577"/>
          <ac:spMkLst>
            <pc:docMk/>
            <pc:sldMk cId="3013969633" sldId="262"/>
            <ac:spMk id="7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30.165" v="33" actId="20577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3:13.828" v="93" actId="1076"/>
          <ac:spMkLst>
            <pc:docMk/>
            <pc:sldMk cId="3013969633" sldId="262"/>
            <ac:spMk id="9" creationId="{74AA6302-8E45-C322-43C9-8DBE34DAC47E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43.824" v="48" actId="20577"/>
          <ac:spMkLst>
            <pc:docMk/>
            <pc:sldMk cId="3013969633" sldId="262"/>
            <ac:spMk id="11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4.589" v="45" actId="20577"/>
          <ac:spMkLst>
            <pc:docMk/>
            <pc:sldMk cId="3013969633" sldId="262"/>
            <ac:spMk id="12" creationId="{D4C76486-BDC7-41BA-95DB-852F9834DE31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1.667" v="43" actId="1076"/>
          <ac:spMkLst>
            <pc:docMk/>
            <pc:sldMk cId="3013969633" sldId="262"/>
            <ac:spMk id="14" creationId="{DBD513E0-6D55-CFD2-D67B-A57C10E1983B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17.167" v="42" actId="1076"/>
          <ac:spMkLst>
            <pc:docMk/>
            <pc:sldMk cId="3013969633" sldId="262"/>
            <ac:spMk id="15" creationId="{1DD7DCC7-23E0-74B7-19C1-A4DBDBCD7BA4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57.155" v="81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45.883" v="11" actId="20577"/>
          <ac:spMkLst>
            <pc:docMk/>
            <pc:sldMk cId="3013969633" sldId="262"/>
            <ac:spMk id="61" creationId="{073B5934-B76F-407A-9388-142430D76D2C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5.133" v="23" actId="20577"/>
          <ac:spMkLst>
            <pc:docMk/>
            <pc:sldMk cId="3013969633" sldId="262"/>
            <ac:spMk id="62" creationId="{01EE6916-3296-47C0-ACC7-06EF2C78BADF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2.445" v="19" actId="20577"/>
          <ac:spMkLst>
            <pc:docMk/>
            <pc:sldMk cId="3013969633" sldId="262"/>
            <ac:spMk id="64" creationId="{E78C9E7A-5509-441A-8EC6-EBFC8386C6A7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6"/>
          <ac:spMkLst>
            <pc:docMk/>
            <pc:sldMk cId="3013969633" sldId="262"/>
            <ac:spMk id="66" creationId="{D7760576-BE0C-40AF-B4C8-86243FE981D4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5"/>
          <ac:spMkLst>
            <pc:docMk/>
            <pc:sldMk cId="3013969633" sldId="262"/>
            <ac:spMk id="67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15.138" v="58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28.842" v="62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4.654" v="66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9.686" v="71" actId="20577"/>
          <ac:spMkLst>
            <pc:docMk/>
            <pc:sldMk cId="3013969633" sldId="262"/>
            <ac:spMk id="104" creationId="{37B77DFB-D7D0-B5E6-2FC1-2468DDF9629C}"/>
          </ac:spMkLst>
        </pc:spChg>
        <pc:cxnChg chg="add">
          <ac:chgData name="Poojitha Jayadevan" userId="S::poojitha.j@sonata-software.com::cf5319fc-0ad7-4490-82c9-00b9087f3f27" providerId="AD" clId="Web-{B8EBD0BC-FE0B-4916-F877-315CBB6B4AC2}" dt="2024-12-11T06:20:00.008" v="27"/>
          <ac:cxnSpMkLst>
            <pc:docMk/>
            <pc:sldMk cId="3013969633" sldId="262"/>
            <ac:cxnSpMk id="10" creationId="{4CD0CD19-73E7-4285-9CEC-8CF28CED0A50}"/>
          </ac:cxnSpMkLst>
        </pc:cxnChg>
        <pc:cxnChg chg="add mod">
          <ac:chgData name="Poojitha Jayadevan" userId="S::poojitha.j@sonata-software.com::cf5319fc-0ad7-4490-82c9-00b9087f3f27" providerId="AD" clId="Web-{B8EBD0BC-FE0B-4916-F877-315CBB6B4AC2}" dt="2024-12-11T06:20:05.743" v="31" actId="1076"/>
          <ac:cxnSpMkLst>
            <pc:docMk/>
            <pc:sldMk cId="3013969633" sldId="262"/>
            <ac:cxnSpMk id="13" creationId="{4CD0CD19-73E7-4285-9CEC-8CF28CED0A50}"/>
          </ac:cxnSpMkLst>
        </pc:cxnChg>
        <pc:cxnChg chg="add del mod">
          <ac:chgData name="Poojitha Jayadevan" userId="S::poojitha.j@sonata-software.com::cf5319fc-0ad7-4490-82c9-00b9087f3f27" providerId="AD" clId="Web-{B8EBD0BC-FE0B-4916-F877-315CBB6B4AC2}" dt="2024-12-11T06:21:04.245" v="41"/>
          <ac:cxnSpMkLst>
            <pc:docMk/>
            <pc:sldMk cId="3013969633" sldId="262"/>
            <ac:cxnSpMk id="16" creationId="{E7FF7249-73D0-EC0D-61CF-04A5981ECEB1}"/>
          </ac:cxnSpMkLst>
        </pc:cxnChg>
        <pc:cxnChg chg="del">
          <ac:chgData name="Poojitha Jayadevan" userId="S::poojitha.j@sonata-software.com::cf5319fc-0ad7-4490-82c9-00b9087f3f27" providerId="AD" clId="Web-{B8EBD0BC-FE0B-4916-F877-315CBB6B4AC2}" dt="2024-12-11T06:19:58.899" v="24"/>
          <ac:cxnSpMkLst>
            <pc:docMk/>
            <pc:sldMk cId="3013969633" sldId="262"/>
            <ac:cxnSpMk id="79" creationId="{4CD0CD19-73E7-4285-9CEC-8CF28CED0A50}"/>
          </ac:cxnSpMkLst>
        </pc:cxnChg>
      </pc:sldChg>
    </pc:docChg>
  </pc:docChgLst>
  <pc:docChgLst>
    <pc:chgData clId="Web-{5DA063E6-FD3E-9D4A-399C-2BD11F863477}"/>
    <pc:docChg chg="modSld">
      <pc:chgData name="" userId="" providerId="" clId="Web-{5DA063E6-FD3E-9D4A-399C-2BD11F863477}" dt="2024-12-11T06:36:14.531" v="0" actId="20577"/>
      <pc:docMkLst>
        <pc:docMk/>
      </pc:docMkLst>
      <pc:sldChg chg="modSp">
        <pc:chgData name="" userId="" providerId="" clId="Web-{5DA063E6-FD3E-9D4A-399C-2BD11F863477}" dt="2024-12-11T06:36:14.531" v="0" actId="20577"/>
        <pc:sldMkLst>
          <pc:docMk/>
          <pc:sldMk cId="3013969633" sldId="262"/>
        </pc:sldMkLst>
        <pc:spChg chg="mod">
          <ac:chgData name="" userId="" providerId="" clId="Web-{5DA063E6-FD3E-9D4A-399C-2BD11F863477}" dt="2024-12-11T06:36:14.531" v="0" actId="20577"/>
          <ac:spMkLst>
            <pc:docMk/>
            <pc:sldMk cId="3013969633" sldId="262"/>
            <ac:spMk id="100" creationId="{4A023F7E-7E6C-63BA-06AA-A66A635F86C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809068-18A3-0333-AE21-E090EF3C7CC5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163599-1BE3-51ED-A6E2-E85228BF65D3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2024. Confidential.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B6B922-1B7C-D827-4FD4-679B4CCFACA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98A722-CFA4-E0BD-901D-4321E023F7C1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B407352-4C8E-4949-B54D-47B0A651019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1551" y="1232880"/>
            <a:ext cx="10969538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leading US-based plumbing and drainage products manufacturer with $898M in revenue, 5100 employees, and operations across the United States and Canada.​</a:t>
            </a:r>
            <a:endParaRPr lang="en-US" sz="1600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4871214" y="3015162"/>
            <a:ext cx="3935303" cy="31085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Analyzed existing business processes within AX-2009, assessing ERP customization needs.​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Developed a tailored migration plan for seamless transition to D365 Supply Chain and Operations.​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Mapped client's processes to D365 features, integrating advanced warehousing functionalities.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Automated key processes like kitting and pricing, enhancing operational efficiency and aligning with client's business needs.​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Implemented full warehouse automation using handheld devices, transforming operational landscape.​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Deployed Sonata's Modern Distribution IP with pricing simulator engine, improving profit margin control.​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166861" y="3015162"/>
            <a:ext cx="2516058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230,000 bins across 60 warehouses enabled with RFID technology.​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~2000 additional business orders processed per month.​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10% improvement in warehouse shop floor efficiency.​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1000 users and 100 distribution centers migrated to D365.​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2198999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25356" y="2235932"/>
            <a:ext cx="1090423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 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Manufacturing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78C9E7A-5509-441A-8EC6-EBFC8386C6A7}"/>
              </a:ext>
            </a:extLst>
          </p:cNvPr>
          <p:cNvSpPr txBox="1"/>
          <p:nvPr/>
        </p:nvSpPr>
        <p:spPr>
          <a:xfrm>
            <a:off x="2879007" y="2235932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Headquarter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Wisconsin​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4062837" y="2235932"/>
            <a:ext cx="783236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Revenue</a:t>
            </a:r>
          </a:p>
          <a:p>
            <a:r>
              <a:rPr lang="en-US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$898M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747393" y="219899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4977687" y="219899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0" y="410102"/>
            <a:ext cx="1084679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>
                <a:latin typeface="Segoe UI" panose="020B0502040204020203" pitchFamily="34" charset="0"/>
                <a:ea typeface="+mj-lt"/>
                <a:cs typeface="Segoe UI" panose="020B0502040204020203" pitchFamily="34" charset="0"/>
              </a:rPr>
              <a:t>Flowing Forward​</a:t>
            </a:r>
            <a:endParaRPr lang="en-US" sz="4800" b="1" dirty="0">
              <a:latin typeface="Segoe UI" panose="020B0502040204020203" pitchFamily="34" charset="0"/>
              <a:ea typeface="+mj-lt"/>
              <a:cs typeface="Segoe UI" panose="020B0502040204020203" pitchFamily="34" charset="0"/>
            </a:endParaRPr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862418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8954218" y="308610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931223" y="219899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4683961" y="308610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3015162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515185" y="336149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8" y="3861046"/>
            <a:ext cx="1980745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Outdated ERP system (AX 2009): Hindered expansion and operational efficiency​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561976" y="3877682"/>
            <a:ext cx="1926202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Manual warehouse assembly and kitting: Delays in operations and project site deliveries​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5" y="5321338"/>
            <a:ext cx="1980747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Legacy ERP's lack of complex pricing support: Loss of control over profit margins​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836127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36149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" name="TextBox 66">
            <a:extLst>
              <a:ext uri="{FF2B5EF4-FFF2-40B4-BE49-F238E27FC236}">
                <a16:creationId xmlns:a16="http://schemas.microsoft.com/office/drawing/2014/main" id="{B2F9949E-A3E8-DFAE-65A6-9B4BCB6CF616}"/>
              </a:ext>
            </a:extLst>
          </p:cNvPr>
          <p:cNvSpPr txBox="1"/>
          <p:nvPr/>
        </p:nvSpPr>
        <p:spPr>
          <a:xfrm>
            <a:off x="5109301" y="2235932"/>
            <a:ext cx="1270039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Lines of business ​ ​</a:t>
            </a:r>
          </a:p>
          <a:p>
            <a:r>
              <a:rPr lang="en-US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141,000+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FD27A3C-131C-8608-27FB-415B99CF4958}"/>
              </a:ext>
            </a:extLst>
          </p:cNvPr>
          <p:cNvCxnSpPr>
            <a:cxnSpLocks/>
          </p:cNvCxnSpPr>
          <p:nvPr/>
        </p:nvCxnSpPr>
        <p:spPr>
          <a:xfrm>
            <a:off x="6510954" y="219899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66">
            <a:extLst>
              <a:ext uri="{FF2B5EF4-FFF2-40B4-BE49-F238E27FC236}">
                <a16:creationId xmlns:a16="http://schemas.microsoft.com/office/drawing/2014/main" id="{74D7707D-D19F-9105-0D43-F06C50D28579}"/>
              </a:ext>
            </a:extLst>
          </p:cNvPr>
          <p:cNvSpPr txBox="1"/>
          <p:nvPr/>
        </p:nvSpPr>
        <p:spPr>
          <a:xfrm>
            <a:off x="6642564" y="2235932"/>
            <a:ext cx="1270039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Destinations ​ ​</a:t>
            </a:r>
          </a:p>
          <a:p>
            <a:r>
              <a:rPr lang="en-US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US &amp; Canada​</a:t>
            </a: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</TotalTime>
  <Words>236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81</cp:revision>
  <dcterms:created xsi:type="dcterms:W3CDTF">2024-12-11T06:17:25Z</dcterms:created>
  <dcterms:modified xsi:type="dcterms:W3CDTF">2025-03-03T10:19:50Z</dcterms:modified>
</cp:coreProperties>
</file>