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A063E6-FD3E-9D4A-399C-2BD11F863477}" v="2" dt="2024-12-11T06:36:14.531"/>
    <p1510:client id="{B8EBD0BC-FE0B-4916-F877-315CBB6B4AC2}" v="157" dt="2024-12-11T06:23:21.3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40" autoAdjust="0"/>
    <p:restoredTop sz="94660"/>
  </p:normalViewPr>
  <p:slideViewPr>
    <p:cSldViewPr snapToGrid="0">
      <p:cViewPr varScale="1">
        <p:scale>
          <a:sx n="79" d="100"/>
          <a:sy n="79" d="100"/>
        </p:scale>
        <p:origin x="994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B8EBD0BC-FE0B-4916-F877-315CBB6B4AC2}"/>
    <pc:docChg chg="addSld delSld modSld">
      <pc:chgData name="Poojitha Jayadevan" userId="S::poojitha.j@sonata-software.com::cf5319fc-0ad7-4490-82c9-00b9087f3f27" providerId="AD" clId="Web-{B8EBD0BC-FE0B-4916-F877-315CBB6B4AC2}" dt="2024-12-11T06:23:21.344" v="94"/>
      <pc:docMkLst>
        <pc:docMk/>
      </pc:docMkLst>
      <pc:sldChg chg="del">
        <pc:chgData name="Poojitha Jayadevan" userId="S::poojitha.j@sonata-software.com::cf5319fc-0ad7-4490-82c9-00b9087f3f27" providerId="AD" clId="Web-{B8EBD0BC-FE0B-4916-F877-315CBB6B4AC2}" dt="2024-12-11T06:23:21.344" v="94"/>
        <pc:sldMkLst>
          <pc:docMk/>
          <pc:sldMk cId="109857222" sldId="256"/>
        </pc:sldMkLst>
      </pc:sldChg>
      <pc:sldChg chg="addSp delSp modSp add">
        <pc:chgData name="Poojitha Jayadevan" userId="S::poojitha.j@sonata-software.com::cf5319fc-0ad7-4490-82c9-00b9087f3f27" providerId="AD" clId="Web-{B8EBD0BC-FE0B-4916-F877-315CBB6B4AC2}" dt="2024-12-11T06:23:13.828" v="93" actId="1076"/>
        <pc:sldMkLst>
          <pc:docMk/>
          <pc:sldMk cId="3013969633" sldId="262"/>
        </pc:sldMkLst>
        <pc:spChg chg="mod">
          <ac:chgData name="Poojitha Jayadevan" userId="S::poojitha.j@sonata-software.com::cf5319fc-0ad7-4490-82c9-00b9087f3f27" providerId="AD" clId="Web-{B8EBD0BC-FE0B-4916-F877-315CBB6B4AC2}" dt="2024-12-11T06:19:31.116" v="6" actId="20577"/>
          <ac:spMkLst>
            <pc:docMk/>
            <pc:sldMk cId="3013969633" sldId="262"/>
            <ac:spMk id="2" creationId="{4B65C109-757E-74AC-7D85-FB82997ECCF3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0:38.291" v="34" actId="20577"/>
          <ac:spMkLst>
            <pc:docMk/>
            <pc:sldMk cId="3013969633" sldId="262"/>
            <ac:spMk id="4" creationId="{E229E25B-83E5-F133-4B68-46932CC4844B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46.139" v="76" actId="20577"/>
          <ac:spMkLst>
            <pc:docMk/>
            <pc:sldMk cId="3013969633" sldId="262"/>
            <ac:spMk id="6" creationId="{AE260E52-D220-C6CF-F658-688301BF55C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50.026" v="35" actId="20577"/>
          <ac:spMkLst>
            <pc:docMk/>
            <pc:sldMk cId="3013969633" sldId="262"/>
            <ac:spMk id="7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30.165" v="33" actId="20577"/>
          <ac:spMkLst>
            <pc:docMk/>
            <pc:sldMk cId="3013969633" sldId="262"/>
            <ac:spMk id="8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3:13.828" v="93" actId="1076"/>
          <ac:spMkLst>
            <pc:docMk/>
            <pc:sldMk cId="3013969633" sldId="262"/>
            <ac:spMk id="9" creationId="{74AA6302-8E45-C322-43C9-8DBE34DAC47E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43.824" v="48" actId="20577"/>
          <ac:spMkLst>
            <pc:docMk/>
            <pc:sldMk cId="3013969633" sldId="262"/>
            <ac:spMk id="11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4.589" v="45" actId="20577"/>
          <ac:spMkLst>
            <pc:docMk/>
            <pc:sldMk cId="3013969633" sldId="262"/>
            <ac:spMk id="12" creationId="{D4C76486-BDC7-41BA-95DB-852F9834DE31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1.667" v="43" actId="1076"/>
          <ac:spMkLst>
            <pc:docMk/>
            <pc:sldMk cId="3013969633" sldId="262"/>
            <ac:spMk id="14" creationId="{DBD513E0-6D55-CFD2-D67B-A57C10E1983B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17.167" v="42" actId="1076"/>
          <ac:spMkLst>
            <pc:docMk/>
            <pc:sldMk cId="3013969633" sldId="262"/>
            <ac:spMk id="15" creationId="{1DD7DCC7-23E0-74B7-19C1-A4DBDBCD7BA4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57.155" v="81" actId="20577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45.883" v="11" actId="20577"/>
          <ac:spMkLst>
            <pc:docMk/>
            <pc:sldMk cId="3013969633" sldId="262"/>
            <ac:spMk id="61" creationId="{073B5934-B76F-407A-9388-142430D76D2C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5.133" v="23" actId="20577"/>
          <ac:spMkLst>
            <pc:docMk/>
            <pc:sldMk cId="3013969633" sldId="262"/>
            <ac:spMk id="62" creationId="{01EE6916-3296-47C0-ACC7-06EF2C78BADF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2.445" v="19" actId="20577"/>
          <ac:spMkLst>
            <pc:docMk/>
            <pc:sldMk cId="3013969633" sldId="262"/>
            <ac:spMk id="64" creationId="{E78C9E7A-5509-441A-8EC6-EBFC8386C6A7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6"/>
          <ac:spMkLst>
            <pc:docMk/>
            <pc:sldMk cId="3013969633" sldId="262"/>
            <ac:spMk id="66" creationId="{D7760576-BE0C-40AF-B4C8-86243FE981D4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5"/>
          <ac:spMkLst>
            <pc:docMk/>
            <pc:sldMk cId="3013969633" sldId="262"/>
            <ac:spMk id="67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15.138" v="58" actId="20577"/>
          <ac:spMkLst>
            <pc:docMk/>
            <pc:sldMk cId="3013969633" sldId="262"/>
            <ac:spMk id="100" creationId="{4A023F7E-7E6C-63BA-06AA-A66A635F86C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28.842" v="62" actId="20577"/>
          <ac:spMkLst>
            <pc:docMk/>
            <pc:sldMk cId="3013969633" sldId="262"/>
            <ac:spMk id="101" creationId="{9101C7D4-1DF8-F8D2-CB03-AD4DD5E79C62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4.654" v="66" actId="20577"/>
          <ac:spMkLst>
            <pc:docMk/>
            <pc:sldMk cId="3013969633" sldId="262"/>
            <ac:spMk id="103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9.686" v="71" actId="20577"/>
          <ac:spMkLst>
            <pc:docMk/>
            <pc:sldMk cId="3013969633" sldId="262"/>
            <ac:spMk id="104" creationId="{37B77DFB-D7D0-B5E6-2FC1-2468DDF9629C}"/>
          </ac:spMkLst>
        </pc:spChg>
        <pc:cxnChg chg="add">
          <ac:chgData name="Poojitha Jayadevan" userId="S::poojitha.j@sonata-software.com::cf5319fc-0ad7-4490-82c9-00b9087f3f27" providerId="AD" clId="Web-{B8EBD0BC-FE0B-4916-F877-315CBB6B4AC2}" dt="2024-12-11T06:20:00.008" v="27"/>
          <ac:cxnSpMkLst>
            <pc:docMk/>
            <pc:sldMk cId="3013969633" sldId="262"/>
            <ac:cxnSpMk id="10" creationId="{4CD0CD19-73E7-4285-9CEC-8CF28CED0A50}"/>
          </ac:cxnSpMkLst>
        </pc:cxnChg>
        <pc:cxnChg chg="add mod">
          <ac:chgData name="Poojitha Jayadevan" userId="S::poojitha.j@sonata-software.com::cf5319fc-0ad7-4490-82c9-00b9087f3f27" providerId="AD" clId="Web-{B8EBD0BC-FE0B-4916-F877-315CBB6B4AC2}" dt="2024-12-11T06:20:05.743" v="31" actId="1076"/>
          <ac:cxnSpMkLst>
            <pc:docMk/>
            <pc:sldMk cId="3013969633" sldId="262"/>
            <ac:cxnSpMk id="13" creationId="{4CD0CD19-73E7-4285-9CEC-8CF28CED0A50}"/>
          </ac:cxnSpMkLst>
        </pc:cxnChg>
        <pc:cxnChg chg="add del mod">
          <ac:chgData name="Poojitha Jayadevan" userId="S::poojitha.j@sonata-software.com::cf5319fc-0ad7-4490-82c9-00b9087f3f27" providerId="AD" clId="Web-{B8EBD0BC-FE0B-4916-F877-315CBB6B4AC2}" dt="2024-12-11T06:21:04.245" v="41"/>
          <ac:cxnSpMkLst>
            <pc:docMk/>
            <pc:sldMk cId="3013969633" sldId="262"/>
            <ac:cxnSpMk id="16" creationId="{E7FF7249-73D0-EC0D-61CF-04A5981ECEB1}"/>
          </ac:cxnSpMkLst>
        </pc:cxnChg>
        <pc:cxnChg chg="del">
          <ac:chgData name="Poojitha Jayadevan" userId="S::poojitha.j@sonata-software.com::cf5319fc-0ad7-4490-82c9-00b9087f3f27" providerId="AD" clId="Web-{B8EBD0BC-FE0B-4916-F877-315CBB6B4AC2}" dt="2024-12-11T06:19:58.899" v="24"/>
          <ac:cxnSpMkLst>
            <pc:docMk/>
            <pc:sldMk cId="3013969633" sldId="262"/>
            <ac:cxnSpMk id="79" creationId="{4CD0CD19-73E7-4285-9CEC-8CF28CED0A50}"/>
          </ac:cxnSpMkLst>
        </pc:cxnChg>
      </pc:sldChg>
    </pc:docChg>
  </pc:docChgLst>
  <pc:docChgLst>
    <pc:chgData clId="Web-{5DA063E6-FD3E-9D4A-399C-2BD11F863477}"/>
    <pc:docChg chg="modSld">
      <pc:chgData name="" userId="" providerId="" clId="Web-{5DA063E6-FD3E-9D4A-399C-2BD11F863477}" dt="2024-12-11T06:36:14.531" v="0" actId="20577"/>
      <pc:docMkLst>
        <pc:docMk/>
      </pc:docMkLst>
      <pc:sldChg chg="modSp">
        <pc:chgData name="" userId="" providerId="" clId="Web-{5DA063E6-FD3E-9D4A-399C-2BD11F863477}" dt="2024-12-11T06:36:14.531" v="0" actId="20577"/>
        <pc:sldMkLst>
          <pc:docMk/>
          <pc:sldMk cId="3013969633" sldId="262"/>
        </pc:sldMkLst>
        <pc:spChg chg="mod">
          <ac:chgData name="" userId="" providerId="" clId="Web-{5DA063E6-FD3E-9D4A-399C-2BD11F863477}" dt="2024-12-11T06:36:14.531" v="0" actId="20577"/>
          <ac:spMkLst>
            <pc:docMk/>
            <pc:sldMk cId="3013969633" sldId="262"/>
            <ac:spMk id="100" creationId="{4A023F7E-7E6C-63BA-06AA-A66A635F86C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3809068-18A3-0333-AE21-E090EF3C7CC5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0163599-1BE3-51ED-A6E2-E85228BF65D3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2024. Confidential.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B6B922-1B7C-D827-4FD4-679B4CCFACA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98A722-CFA4-E0BD-901D-4321E023F7C1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FB407352-4C8E-4949-B54D-47B0A651019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421551" y="1232880"/>
            <a:ext cx="10969538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leading agricultural enterprise based in Denmark, specializing in farming products, with a revenue of $5 billion and a workforce of over 5,000 employees.​</a:t>
            </a:r>
            <a:endParaRPr lang="en-US" sz="1600" dirty="0">
              <a:solidFill>
                <a:sysClr val="windowText" lastClr="000000"/>
              </a:solidFill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5934755" y="2811122"/>
            <a:ext cx="3061300" cy="295465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Client embraced Sonata’s CTRM, integrated with ERP, standardizing operations across multiple units.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CTRM provided a unified platform for decision-makers, offering holistic insights and market agility.​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CTRM tools enabled swift adaptation of contract pricing, optimizing profitability and nurturing partnerships.​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Implemented Microsoft Dynamics Retail Cloud POS, enhancing customer satisfaction and digitizing the retail experience.​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9416378" y="2811122"/>
            <a:ext cx="2385024" cy="293926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1% reduction in procurement operations cost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5% TCO reduced by implementing cloud products​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4 entities CTRM implemented with 295 current users​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22 retail stores digitized in 25 days with D365 Retail &amp; Cloud POS​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35 POS terminals implemented for the retail stores ​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90595" y="2041968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95624" y="2078901"/>
            <a:ext cx="1075486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Industry 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Manufacturing​</a:t>
            </a:r>
          </a:p>
        </p:txBody>
      </p:sp>
      <p:sp>
        <p:nvSpPr>
          <p:cNvPr id="8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3032562" y="2053188"/>
            <a:ext cx="783236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Revenue</a:t>
            </a:r>
          </a:p>
          <a:p>
            <a:r>
              <a:rPr lang="en-US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$5B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851836" y="2041968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C10037-0A5B-1E22-7F83-63E39553E5A3}"/>
              </a:ext>
            </a:extLst>
          </p:cNvPr>
          <p:cNvCxnSpPr>
            <a:cxnSpLocks/>
          </p:cNvCxnSpPr>
          <p:nvPr/>
        </p:nvCxnSpPr>
        <p:spPr>
          <a:xfrm>
            <a:off x="5141212" y="2041968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0" y="410102"/>
            <a:ext cx="1084679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4800" b="1" dirty="0">
                <a:latin typeface="Segoe UI" panose="020B0502040204020203" pitchFamily="34" charset="0"/>
                <a:ea typeface="+mj-lt"/>
                <a:cs typeface="Segoe UI" panose="020B0502040204020203" pitchFamily="34" charset="0"/>
              </a:rPr>
              <a:t>Harvesting Efficiency</a:t>
            </a:r>
            <a:endParaRPr lang="en-IN" sz="4800" dirty="0"/>
          </a:p>
        </p:txBody>
      </p: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671918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9176070" y="2882064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93B566BE-2D84-C658-2204-0D96E33339F0}"/>
              </a:ext>
            </a:extLst>
          </p:cNvPr>
          <p:cNvCxnSpPr>
            <a:cxnSpLocks/>
          </p:cNvCxnSpPr>
          <p:nvPr/>
        </p:nvCxnSpPr>
        <p:spPr>
          <a:xfrm>
            <a:off x="3996524" y="2041968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5715514" y="2882064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2811122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912735" y="3140822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87817" y="3640370"/>
            <a:ext cx="2293872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Maneuvering through intricate contracts with specific weight, quality parameters, and precise calculations for optimal results​</a:t>
            </a:r>
            <a:endParaRPr lang="en-US" sz="12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959526" y="3657006"/>
            <a:ext cx="2293872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Swift and flawless calculation of quality adjustments to safeguard profitability and maintain trust in the supply chain.​</a:t>
            </a:r>
            <a:endParaRPr lang="en-US" sz="12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90595" y="5182911"/>
            <a:ext cx="2187589" cy="92333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Conquering the challenge of disparate systems from strategic acquisitions, which hindered consolidated operational visibility and efficiency.​</a:t>
            </a: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90595" y="4647271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90595" y="3140822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" name="TextBox 66">
            <a:extLst>
              <a:ext uri="{FF2B5EF4-FFF2-40B4-BE49-F238E27FC236}">
                <a16:creationId xmlns:a16="http://schemas.microsoft.com/office/drawing/2014/main" id="{FA327535-ECFA-4BE1-5712-30EC116130DB}"/>
              </a:ext>
            </a:extLst>
          </p:cNvPr>
          <p:cNvSpPr txBox="1"/>
          <p:nvPr/>
        </p:nvSpPr>
        <p:spPr>
          <a:xfrm>
            <a:off x="5321938" y="2053188"/>
            <a:ext cx="1216718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Line of Business</a:t>
            </a:r>
          </a:p>
          <a:p>
            <a:endParaRPr lang="en-IN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TextBox 66">
            <a:extLst>
              <a:ext uri="{FF2B5EF4-FFF2-40B4-BE49-F238E27FC236}">
                <a16:creationId xmlns:a16="http://schemas.microsoft.com/office/drawing/2014/main" id="{2F4A0B82-A9A0-B204-6323-E73BA2F3A678}"/>
              </a:ext>
            </a:extLst>
          </p:cNvPr>
          <p:cNvSpPr txBox="1"/>
          <p:nvPr/>
        </p:nvSpPr>
        <p:spPr>
          <a:xfrm>
            <a:off x="4177250" y="2053188"/>
            <a:ext cx="783236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Customers</a:t>
            </a:r>
          </a:p>
          <a:p>
            <a:endParaRPr lang="en-IN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05E2C12-4E5E-9A22-47A5-A0C36FE1FFF0}"/>
              </a:ext>
            </a:extLst>
          </p:cNvPr>
          <p:cNvCxnSpPr>
            <a:cxnSpLocks/>
          </p:cNvCxnSpPr>
          <p:nvPr/>
        </p:nvCxnSpPr>
        <p:spPr>
          <a:xfrm>
            <a:off x="6719382" y="2041968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66">
            <a:extLst>
              <a:ext uri="{FF2B5EF4-FFF2-40B4-BE49-F238E27FC236}">
                <a16:creationId xmlns:a16="http://schemas.microsoft.com/office/drawing/2014/main" id="{BC5814F5-754E-A740-840E-BBEF1F9264EB}"/>
              </a:ext>
            </a:extLst>
          </p:cNvPr>
          <p:cNvSpPr txBox="1"/>
          <p:nvPr/>
        </p:nvSpPr>
        <p:spPr>
          <a:xfrm>
            <a:off x="6900105" y="2053188"/>
            <a:ext cx="158449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Destinations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Denmark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732375B-9D07-4C58-A03B-4718D0143E19}"/>
              </a:ext>
            </a:extLst>
          </p:cNvPr>
          <p:cNvSpPr/>
          <p:nvPr/>
        </p:nvSpPr>
        <p:spPr>
          <a:xfrm>
            <a:off x="2912735" y="4647271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DAEFECF-99D4-C7C7-ADB9-2BAC8A91BB26}"/>
              </a:ext>
            </a:extLst>
          </p:cNvPr>
          <p:cNvSpPr txBox="1"/>
          <p:nvPr/>
        </p:nvSpPr>
        <p:spPr>
          <a:xfrm>
            <a:off x="2959525" y="5182911"/>
            <a:ext cx="2556423" cy="92333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Transforming disintegrated operations across 21 retail outlets into a cohesive, synchronized operation for optimized performance. ​</a:t>
            </a:r>
            <a:endParaRPr lang="en-US" sz="12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969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</TotalTime>
  <Words>242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86</cp:revision>
  <dcterms:created xsi:type="dcterms:W3CDTF">2024-12-11T06:17:25Z</dcterms:created>
  <dcterms:modified xsi:type="dcterms:W3CDTF">2025-03-07T06:43:23Z</dcterms:modified>
</cp:coreProperties>
</file>