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2"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DA063E6-FD3E-9D4A-399C-2BD11F863477}" v="2" dt="2024-12-11T06:36:14.531"/>
    <p1510:client id="{B8EBD0BC-FE0B-4916-F877-315CBB6B4AC2}" v="157" dt="2024-12-11T06:23:21.34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240" autoAdjust="0"/>
    <p:restoredTop sz="94660"/>
  </p:normalViewPr>
  <p:slideViewPr>
    <p:cSldViewPr snapToGrid="0">
      <p:cViewPr>
        <p:scale>
          <a:sx n="66" d="100"/>
          <a:sy n="66" d="100"/>
        </p:scale>
        <p:origin x="1474" y="341"/>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oojitha Jayadevan" userId="S::poojitha.j@sonata-software.com::cf5319fc-0ad7-4490-82c9-00b9087f3f27" providerId="AD" clId="Web-{B8EBD0BC-FE0B-4916-F877-315CBB6B4AC2}"/>
    <pc:docChg chg="addSld delSld modSld">
      <pc:chgData name="Poojitha Jayadevan" userId="S::poojitha.j@sonata-software.com::cf5319fc-0ad7-4490-82c9-00b9087f3f27" providerId="AD" clId="Web-{B8EBD0BC-FE0B-4916-F877-315CBB6B4AC2}" dt="2024-12-11T06:23:21.344" v="94"/>
      <pc:docMkLst>
        <pc:docMk/>
      </pc:docMkLst>
      <pc:sldChg chg="del">
        <pc:chgData name="Poojitha Jayadevan" userId="S::poojitha.j@sonata-software.com::cf5319fc-0ad7-4490-82c9-00b9087f3f27" providerId="AD" clId="Web-{B8EBD0BC-FE0B-4916-F877-315CBB6B4AC2}" dt="2024-12-11T06:23:21.344" v="94"/>
        <pc:sldMkLst>
          <pc:docMk/>
          <pc:sldMk cId="109857222" sldId="256"/>
        </pc:sldMkLst>
      </pc:sldChg>
      <pc:sldChg chg="addSp delSp modSp add">
        <pc:chgData name="Poojitha Jayadevan" userId="S::poojitha.j@sonata-software.com::cf5319fc-0ad7-4490-82c9-00b9087f3f27" providerId="AD" clId="Web-{B8EBD0BC-FE0B-4916-F877-315CBB6B4AC2}" dt="2024-12-11T06:23:13.828" v="93" actId="1076"/>
        <pc:sldMkLst>
          <pc:docMk/>
          <pc:sldMk cId="3013969633" sldId="262"/>
        </pc:sldMkLst>
        <pc:spChg chg="mod">
          <ac:chgData name="Poojitha Jayadevan" userId="S::poojitha.j@sonata-software.com::cf5319fc-0ad7-4490-82c9-00b9087f3f27" providerId="AD" clId="Web-{B8EBD0BC-FE0B-4916-F877-315CBB6B4AC2}" dt="2024-12-11T06:19:31.116" v="6" actId="20577"/>
          <ac:spMkLst>
            <pc:docMk/>
            <pc:sldMk cId="3013969633" sldId="262"/>
            <ac:spMk id="2" creationId="{4B65C109-757E-74AC-7D85-FB82997ECCF3}"/>
          </ac:spMkLst>
        </pc:spChg>
        <pc:spChg chg="mod">
          <ac:chgData name="Poojitha Jayadevan" userId="S::poojitha.j@sonata-software.com::cf5319fc-0ad7-4490-82c9-00b9087f3f27" providerId="AD" clId="Web-{B8EBD0BC-FE0B-4916-F877-315CBB6B4AC2}" dt="2024-12-11T06:20:38.291" v="34" actId="20577"/>
          <ac:spMkLst>
            <pc:docMk/>
            <pc:sldMk cId="3013969633" sldId="262"/>
            <ac:spMk id="4" creationId="{E229E25B-83E5-F133-4B68-46932CC4844B}"/>
          </ac:spMkLst>
        </pc:spChg>
        <pc:spChg chg="mod">
          <ac:chgData name="Poojitha Jayadevan" userId="S::poojitha.j@sonata-software.com::cf5319fc-0ad7-4490-82c9-00b9087f3f27" providerId="AD" clId="Web-{B8EBD0BC-FE0B-4916-F877-315CBB6B4AC2}" dt="2024-12-11T06:22:46.139" v="76" actId="20577"/>
          <ac:spMkLst>
            <pc:docMk/>
            <pc:sldMk cId="3013969633" sldId="262"/>
            <ac:spMk id="6" creationId="{AE260E52-D220-C6CF-F658-688301BF55C4}"/>
          </ac:spMkLst>
        </pc:spChg>
        <pc:spChg chg="add mod">
          <ac:chgData name="Poojitha Jayadevan" userId="S::poojitha.j@sonata-software.com::cf5319fc-0ad7-4490-82c9-00b9087f3f27" providerId="AD" clId="Web-{B8EBD0BC-FE0B-4916-F877-315CBB6B4AC2}" dt="2024-12-11T06:20:50.026" v="35" actId="20577"/>
          <ac:spMkLst>
            <pc:docMk/>
            <pc:sldMk cId="3013969633" sldId="262"/>
            <ac:spMk id="7" creationId="{D7760576-BE0C-40AF-B4C8-86243FE981D4}"/>
          </ac:spMkLst>
        </pc:spChg>
        <pc:spChg chg="add mod">
          <ac:chgData name="Poojitha Jayadevan" userId="S::poojitha.j@sonata-software.com::cf5319fc-0ad7-4490-82c9-00b9087f3f27" providerId="AD" clId="Web-{B8EBD0BC-FE0B-4916-F877-315CBB6B4AC2}" dt="2024-12-11T06:20:30.165" v="33" actId="20577"/>
          <ac:spMkLst>
            <pc:docMk/>
            <pc:sldMk cId="3013969633" sldId="262"/>
            <ac:spMk id="8" creationId="{D4C76486-BDC7-41BA-95DB-852F9834DE31}"/>
          </ac:spMkLst>
        </pc:spChg>
        <pc:spChg chg="mod">
          <ac:chgData name="Poojitha Jayadevan" userId="S::poojitha.j@sonata-software.com::cf5319fc-0ad7-4490-82c9-00b9087f3f27" providerId="AD" clId="Web-{B8EBD0BC-FE0B-4916-F877-315CBB6B4AC2}" dt="2024-12-11T06:23:13.828" v="93" actId="1076"/>
          <ac:spMkLst>
            <pc:docMk/>
            <pc:sldMk cId="3013969633" sldId="262"/>
            <ac:spMk id="9" creationId="{74AA6302-8E45-C322-43C9-8DBE34DAC47E}"/>
          </ac:spMkLst>
        </pc:spChg>
        <pc:spChg chg="add mod">
          <ac:chgData name="Poojitha Jayadevan" userId="S::poojitha.j@sonata-software.com::cf5319fc-0ad7-4490-82c9-00b9087f3f27" providerId="AD" clId="Web-{B8EBD0BC-FE0B-4916-F877-315CBB6B4AC2}" dt="2024-12-11T06:21:43.824" v="48" actId="20577"/>
          <ac:spMkLst>
            <pc:docMk/>
            <pc:sldMk cId="3013969633" sldId="262"/>
            <ac:spMk id="11" creationId="{D7760576-BE0C-40AF-B4C8-86243FE981D4}"/>
          </ac:spMkLst>
        </pc:spChg>
        <pc:spChg chg="add mod">
          <ac:chgData name="Poojitha Jayadevan" userId="S::poojitha.j@sonata-software.com::cf5319fc-0ad7-4490-82c9-00b9087f3f27" providerId="AD" clId="Web-{B8EBD0BC-FE0B-4916-F877-315CBB6B4AC2}" dt="2024-12-11T06:21:24.589" v="45" actId="20577"/>
          <ac:spMkLst>
            <pc:docMk/>
            <pc:sldMk cId="3013969633" sldId="262"/>
            <ac:spMk id="12" creationId="{D4C76486-BDC7-41BA-95DB-852F9834DE31}"/>
          </ac:spMkLst>
        </pc:spChg>
        <pc:spChg chg="add mod">
          <ac:chgData name="Poojitha Jayadevan" userId="S::poojitha.j@sonata-software.com::cf5319fc-0ad7-4490-82c9-00b9087f3f27" providerId="AD" clId="Web-{B8EBD0BC-FE0B-4916-F877-315CBB6B4AC2}" dt="2024-12-11T06:21:21.667" v="43" actId="1076"/>
          <ac:spMkLst>
            <pc:docMk/>
            <pc:sldMk cId="3013969633" sldId="262"/>
            <ac:spMk id="14" creationId="{DBD513E0-6D55-CFD2-D67B-A57C10E1983B}"/>
          </ac:spMkLst>
        </pc:spChg>
        <pc:spChg chg="add mod">
          <ac:chgData name="Poojitha Jayadevan" userId="S::poojitha.j@sonata-software.com::cf5319fc-0ad7-4490-82c9-00b9087f3f27" providerId="AD" clId="Web-{B8EBD0BC-FE0B-4916-F877-315CBB6B4AC2}" dt="2024-12-11T06:21:17.167" v="42" actId="1076"/>
          <ac:spMkLst>
            <pc:docMk/>
            <pc:sldMk cId="3013969633" sldId="262"/>
            <ac:spMk id="15" creationId="{1DD7DCC7-23E0-74B7-19C1-A4DBDBCD7BA4}"/>
          </ac:spMkLst>
        </pc:spChg>
        <pc:spChg chg="mod">
          <ac:chgData name="Poojitha Jayadevan" userId="S::poojitha.j@sonata-software.com::cf5319fc-0ad7-4490-82c9-00b9087f3f27" providerId="AD" clId="Web-{B8EBD0BC-FE0B-4916-F877-315CBB6B4AC2}" dt="2024-12-11T06:22:57.155" v="81" actId="20577"/>
          <ac:spMkLst>
            <pc:docMk/>
            <pc:sldMk cId="3013969633" sldId="262"/>
            <ac:spMk id="27" creationId="{C83B5CE8-84AB-DA9F-9436-564D7355A278}"/>
          </ac:spMkLst>
        </pc:spChg>
        <pc:spChg chg="mod">
          <ac:chgData name="Poojitha Jayadevan" userId="S::poojitha.j@sonata-software.com::cf5319fc-0ad7-4490-82c9-00b9087f3f27" providerId="AD" clId="Web-{B8EBD0BC-FE0B-4916-F877-315CBB6B4AC2}" dt="2024-12-11T06:19:45.883" v="11" actId="20577"/>
          <ac:spMkLst>
            <pc:docMk/>
            <pc:sldMk cId="3013969633" sldId="262"/>
            <ac:spMk id="61" creationId="{073B5934-B76F-407A-9388-142430D76D2C}"/>
          </ac:spMkLst>
        </pc:spChg>
        <pc:spChg chg="mod">
          <ac:chgData name="Poojitha Jayadevan" userId="S::poojitha.j@sonata-software.com::cf5319fc-0ad7-4490-82c9-00b9087f3f27" providerId="AD" clId="Web-{B8EBD0BC-FE0B-4916-F877-315CBB6B4AC2}" dt="2024-12-11T06:19:55.133" v="23" actId="20577"/>
          <ac:spMkLst>
            <pc:docMk/>
            <pc:sldMk cId="3013969633" sldId="262"/>
            <ac:spMk id="62" creationId="{01EE6916-3296-47C0-ACC7-06EF2C78BADF}"/>
          </ac:spMkLst>
        </pc:spChg>
        <pc:spChg chg="mod">
          <ac:chgData name="Poojitha Jayadevan" userId="S::poojitha.j@sonata-software.com::cf5319fc-0ad7-4490-82c9-00b9087f3f27" providerId="AD" clId="Web-{B8EBD0BC-FE0B-4916-F877-315CBB6B4AC2}" dt="2024-12-11T06:19:52.445" v="19" actId="20577"/>
          <ac:spMkLst>
            <pc:docMk/>
            <pc:sldMk cId="3013969633" sldId="262"/>
            <ac:spMk id="64" creationId="{E78C9E7A-5509-441A-8EC6-EBFC8386C6A7}"/>
          </ac:spMkLst>
        </pc:spChg>
        <pc:spChg chg="del">
          <ac:chgData name="Poojitha Jayadevan" userId="S::poojitha.j@sonata-software.com::cf5319fc-0ad7-4490-82c9-00b9087f3f27" providerId="AD" clId="Web-{B8EBD0BC-FE0B-4916-F877-315CBB6B4AC2}" dt="2024-12-11T06:19:58.899" v="26"/>
          <ac:spMkLst>
            <pc:docMk/>
            <pc:sldMk cId="3013969633" sldId="262"/>
            <ac:spMk id="66" creationId="{D7760576-BE0C-40AF-B4C8-86243FE981D4}"/>
          </ac:spMkLst>
        </pc:spChg>
        <pc:spChg chg="del">
          <ac:chgData name="Poojitha Jayadevan" userId="S::poojitha.j@sonata-software.com::cf5319fc-0ad7-4490-82c9-00b9087f3f27" providerId="AD" clId="Web-{B8EBD0BC-FE0B-4916-F877-315CBB6B4AC2}" dt="2024-12-11T06:19:58.899" v="25"/>
          <ac:spMkLst>
            <pc:docMk/>
            <pc:sldMk cId="3013969633" sldId="262"/>
            <ac:spMk id="67" creationId="{D4C76486-BDC7-41BA-95DB-852F9834DE31}"/>
          </ac:spMkLst>
        </pc:spChg>
        <pc:spChg chg="mod">
          <ac:chgData name="Poojitha Jayadevan" userId="S::poojitha.j@sonata-software.com::cf5319fc-0ad7-4490-82c9-00b9087f3f27" providerId="AD" clId="Web-{B8EBD0BC-FE0B-4916-F877-315CBB6B4AC2}" dt="2024-12-11T06:22:15.138" v="58" actId="20577"/>
          <ac:spMkLst>
            <pc:docMk/>
            <pc:sldMk cId="3013969633" sldId="262"/>
            <ac:spMk id="100" creationId="{4A023F7E-7E6C-63BA-06AA-A66A635F86CE}"/>
          </ac:spMkLst>
        </pc:spChg>
        <pc:spChg chg="mod">
          <ac:chgData name="Poojitha Jayadevan" userId="S::poojitha.j@sonata-software.com::cf5319fc-0ad7-4490-82c9-00b9087f3f27" providerId="AD" clId="Web-{B8EBD0BC-FE0B-4916-F877-315CBB6B4AC2}" dt="2024-12-11T06:22:28.842" v="62" actId="20577"/>
          <ac:spMkLst>
            <pc:docMk/>
            <pc:sldMk cId="3013969633" sldId="262"/>
            <ac:spMk id="101" creationId="{9101C7D4-1DF8-F8D2-CB03-AD4DD5E79C62}"/>
          </ac:spMkLst>
        </pc:spChg>
        <pc:spChg chg="mod">
          <ac:chgData name="Poojitha Jayadevan" userId="S::poojitha.j@sonata-software.com::cf5319fc-0ad7-4490-82c9-00b9087f3f27" providerId="AD" clId="Web-{B8EBD0BC-FE0B-4916-F877-315CBB6B4AC2}" dt="2024-12-11T06:22:34.654" v="66" actId="20577"/>
          <ac:spMkLst>
            <pc:docMk/>
            <pc:sldMk cId="3013969633" sldId="262"/>
            <ac:spMk id="103" creationId="{B1585D3F-CD24-8285-5B48-7566894739AE}"/>
          </ac:spMkLst>
        </pc:spChg>
        <pc:spChg chg="mod">
          <ac:chgData name="Poojitha Jayadevan" userId="S::poojitha.j@sonata-software.com::cf5319fc-0ad7-4490-82c9-00b9087f3f27" providerId="AD" clId="Web-{B8EBD0BC-FE0B-4916-F877-315CBB6B4AC2}" dt="2024-12-11T06:22:39.686" v="71" actId="20577"/>
          <ac:spMkLst>
            <pc:docMk/>
            <pc:sldMk cId="3013969633" sldId="262"/>
            <ac:spMk id="104" creationId="{37B77DFB-D7D0-B5E6-2FC1-2468DDF9629C}"/>
          </ac:spMkLst>
        </pc:spChg>
        <pc:cxnChg chg="add">
          <ac:chgData name="Poojitha Jayadevan" userId="S::poojitha.j@sonata-software.com::cf5319fc-0ad7-4490-82c9-00b9087f3f27" providerId="AD" clId="Web-{B8EBD0BC-FE0B-4916-F877-315CBB6B4AC2}" dt="2024-12-11T06:20:00.008" v="27"/>
          <ac:cxnSpMkLst>
            <pc:docMk/>
            <pc:sldMk cId="3013969633" sldId="262"/>
            <ac:cxnSpMk id="10" creationId="{4CD0CD19-73E7-4285-9CEC-8CF28CED0A50}"/>
          </ac:cxnSpMkLst>
        </pc:cxnChg>
        <pc:cxnChg chg="add mod">
          <ac:chgData name="Poojitha Jayadevan" userId="S::poojitha.j@sonata-software.com::cf5319fc-0ad7-4490-82c9-00b9087f3f27" providerId="AD" clId="Web-{B8EBD0BC-FE0B-4916-F877-315CBB6B4AC2}" dt="2024-12-11T06:20:05.743" v="31" actId="1076"/>
          <ac:cxnSpMkLst>
            <pc:docMk/>
            <pc:sldMk cId="3013969633" sldId="262"/>
            <ac:cxnSpMk id="13" creationId="{4CD0CD19-73E7-4285-9CEC-8CF28CED0A50}"/>
          </ac:cxnSpMkLst>
        </pc:cxnChg>
        <pc:cxnChg chg="add del mod">
          <ac:chgData name="Poojitha Jayadevan" userId="S::poojitha.j@sonata-software.com::cf5319fc-0ad7-4490-82c9-00b9087f3f27" providerId="AD" clId="Web-{B8EBD0BC-FE0B-4916-F877-315CBB6B4AC2}" dt="2024-12-11T06:21:04.245" v="41"/>
          <ac:cxnSpMkLst>
            <pc:docMk/>
            <pc:sldMk cId="3013969633" sldId="262"/>
            <ac:cxnSpMk id="16" creationId="{E7FF7249-73D0-EC0D-61CF-04A5981ECEB1}"/>
          </ac:cxnSpMkLst>
        </pc:cxnChg>
        <pc:cxnChg chg="del">
          <ac:chgData name="Poojitha Jayadevan" userId="S::poojitha.j@sonata-software.com::cf5319fc-0ad7-4490-82c9-00b9087f3f27" providerId="AD" clId="Web-{B8EBD0BC-FE0B-4916-F877-315CBB6B4AC2}" dt="2024-12-11T06:19:58.899" v="24"/>
          <ac:cxnSpMkLst>
            <pc:docMk/>
            <pc:sldMk cId="3013969633" sldId="262"/>
            <ac:cxnSpMk id="79" creationId="{4CD0CD19-73E7-4285-9CEC-8CF28CED0A50}"/>
          </ac:cxnSpMkLst>
        </pc:cxnChg>
      </pc:sldChg>
    </pc:docChg>
  </pc:docChgLst>
  <pc:docChgLst>
    <pc:chgData clId="Web-{5DA063E6-FD3E-9D4A-399C-2BD11F863477}"/>
    <pc:docChg chg="modSld">
      <pc:chgData name="" userId="" providerId="" clId="Web-{5DA063E6-FD3E-9D4A-399C-2BD11F863477}" dt="2024-12-11T06:36:14.531" v="0" actId="20577"/>
      <pc:docMkLst>
        <pc:docMk/>
      </pc:docMkLst>
      <pc:sldChg chg="modSp">
        <pc:chgData name="" userId="" providerId="" clId="Web-{5DA063E6-FD3E-9D4A-399C-2BD11F863477}" dt="2024-12-11T06:36:14.531" v="0" actId="20577"/>
        <pc:sldMkLst>
          <pc:docMk/>
          <pc:sldMk cId="3013969633" sldId="262"/>
        </pc:sldMkLst>
        <pc:spChg chg="mod">
          <ac:chgData name="" userId="" providerId="" clId="Web-{5DA063E6-FD3E-9D4A-399C-2BD11F863477}" dt="2024-12-11T06:36:14.531" v="0" actId="20577"/>
          <ac:spMkLst>
            <pc:docMk/>
            <pc:sldMk cId="3013969633" sldId="262"/>
            <ac:spMk id="100" creationId="{4A023F7E-7E6C-63BA-06AA-A66A635F86C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846CE7D5-CF57-46EF-B807-FDD0502418D4}" type="datetimeFigureOut">
              <a:rPr lang="en-US" smtClean="0"/>
              <a:t>2/19/2025</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846CE7D5-CF57-46EF-B807-FDD0502418D4}" type="datetimeFigureOut">
              <a:rPr lang="en-US" smtClean="0"/>
              <a:t>2/19/2025</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846CE7D5-CF57-46EF-B807-FDD0502418D4}" type="datetimeFigureOut">
              <a:rPr lang="en-US" smtClean="0"/>
              <a:t>2/19/2025</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846CE7D5-CF57-46EF-B807-FDD0502418D4}" type="datetimeFigureOut">
              <a:rPr lang="en-US" smtClean="0"/>
              <a:t>2/19/2025</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846CE7D5-CF57-46EF-B807-FDD0502418D4}" type="datetimeFigureOut">
              <a:rPr lang="en-US" smtClean="0"/>
              <a:t>2/19/2025</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846CE7D5-CF57-46EF-B807-FDD0502418D4}" type="datetimeFigureOut">
              <a:rPr lang="en-US" smtClean="0"/>
              <a:t>2/19/2025</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846CE7D5-CF57-46EF-B807-FDD0502418D4}" type="datetimeFigureOut">
              <a:rPr lang="en-US" smtClean="0"/>
              <a:t>2/19/2025</a:t>
            </a:fld>
            <a:endParaRPr 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8610600" y="6356350"/>
            <a:ext cx="2743200" cy="365125"/>
          </a:xfrm>
          <a:prstGeom prst="rect">
            <a:avLst/>
          </a:prstGeom>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846CE7D5-CF57-46EF-B807-FDD0502418D4}" type="datetimeFigureOut">
              <a:rPr lang="en-US" smtClean="0"/>
              <a:t>2/19/2025</a:t>
            </a:fld>
            <a:endParaRPr 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846CE7D5-CF57-46EF-B807-FDD0502418D4}" type="datetimeFigureOut">
              <a:rPr lang="en-US" smtClean="0"/>
              <a:t>2/19/2025</a:t>
            </a:fld>
            <a:endParaRPr lang="en-US"/>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846CE7D5-CF57-46EF-B807-FDD0502418D4}" type="datetimeFigureOut">
              <a:rPr lang="en-US" smtClean="0"/>
              <a:t>2/19/2025</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846CE7D5-CF57-46EF-B807-FDD0502418D4}" type="datetimeFigureOut">
              <a:rPr lang="en-US" smtClean="0"/>
              <a:t>2/19/2025</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sv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7" name="Straight Connector 6">
            <a:extLst>
              <a:ext uri="{FF2B5EF4-FFF2-40B4-BE49-F238E27FC236}">
                <a16:creationId xmlns:a16="http://schemas.microsoft.com/office/drawing/2014/main" id="{13809068-18A3-0333-AE21-E090EF3C7CC5}"/>
              </a:ext>
            </a:extLst>
          </p:cNvPr>
          <p:cNvCxnSpPr>
            <a:cxnSpLocks/>
          </p:cNvCxnSpPr>
          <p:nvPr userDrawn="1"/>
        </p:nvCxnSpPr>
        <p:spPr>
          <a:xfrm>
            <a:off x="2539545" y="6519294"/>
            <a:ext cx="7507129" cy="0"/>
          </a:xfrm>
          <a:prstGeom prst="line">
            <a:avLst/>
          </a:prstGeom>
          <a:ln w="12700">
            <a:solidFill>
              <a:schemeClr val="tx1">
                <a:lumMod val="50000"/>
                <a:lumOff val="50000"/>
              </a:schemeClr>
            </a:solidFill>
            <a:tailEnd type="diamond" w="med" len="med"/>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B0163599-1BE3-51ED-A6E2-E85228BF65D3}"/>
              </a:ext>
            </a:extLst>
          </p:cNvPr>
          <p:cNvSpPr txBox="1"/>
          <p:nvPr userDrawn="1"/>
        </p:nvSpPr>
        <p:spPr>
          <a:xfrm>
            <a:off x="429492" y="6403878"/>
            <a:ext cx="2365024" cy="230832"/>
          </a:xfrm>
          <a:prstGeom prst="rect">
            <a:avLst/>
          </a:prstGeom>
          <a:solidFill>
            <a:schemeClr val="bg1"/>
          </a:solidFill>
        </p:spPr>
        <p:txBody>
          <a:bodyPr wrap="square" rtlCol="0">
            <a:spAutoFit/>
          </a:bodyPr>
          <a:lstStyle/>
          <a:p>
            <a:pPr algn="l"/>
            <a:r>
              <a:rPr lang="en-US" sz="900">
                <a:solidFill>
                  <a:schemeClr val="tx1">
                    <a:lumMod val="65000"/>
                    <a:lumOff val="35000"/>
                  </a:schemeClr>
                </a:solidFill>
              </a:rPr>
              <a:t>© Sonata Software Ltd., 2024. Confidential.</a:t>
            </a:r>
          </a:p>
        </p:txBody>
      </p:sp>
      <p:sp>
        <p:nvSpPr>
          <p:cNvPr id="9" name="Rectangle 8">
            <a:extLst>
              <a:ext uri="{FF2B5EF4-FFF2-40B4-BE49-F238E27FC236}">
                <a16:creationId xmlns:a16="http://schemas.microsoft.com/office/drawing/2014/main" id="{63B6B922-1B7C-D827-4FD4-679B4CCFACA0}"/>
              </a:ext>
            </a:extLst>
          </p:cNvPr>
          <p:cNvSpPr/>
          <p:nvPr userDrawn="1"/>
        </p:nvSpPr>
        <p:spPr>
          <a:xfrm>
            <a:off x="178177" y="6382984"/>
            <a:ext cx="272620" cy="272620"/>
          </a:xfrm>
          <a:prstGeom prst="rect">
            <a:avLst/>
          </a:prstGeom>
          <a:solidFill>
            <a:schemeClr val="bg1"/>
          </a:solid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1C98A722-CFA4-E0BD-901D-4321E023F7C1}"/>
              </a:ext>
            </a:extLst>
          </p:cNvPr>
          <p:cNvSpPr txBox="1"/>
          <p:nvPr userDrawn="1"/>
        </p:nvSpPr>
        <p:spPr>
          <a:xfrm>
            <a:off x="163888" y="6426961"/>
            <a:ext cx="298450" cy="184666"/>
          </a:xfrm>
          <a:prstGeom prst="rect">
            <a:avLst/>
          </a:prstGeom>
          <a:noFill/>
        </p:spPr>
        <p:txBody>
          <a:bodyPr wrap="square" lIns="0" tIns="0" rIns="0" bIns="0" rtlCol="0" anchor="ctr">
            <a:spAutoFit/>
          </a:bodyPr>
          <a:lstStyle/>
          <a:p>
            <a:pPr algn="ctr"/>
            <a:fld id="{9B921A13-A0CF-BB4B-BAC0-8BA32D0B4676}" type="slidenum">
              <a:rPr lang="en-US" sz="1200" b="0" i="0" smtClean="0">
                <a:solidFill>
                  <a:schemeClr val="tx1">
                    <a:lumMod val="65000"/>
                    <a:lumOff val="35000"/>
                  </a:schemeClr>
                </a:solidFill>
                <a:latin typeface="+mj-lt"/>
                <a:ea typeface="Calibri" charset="0"/>
                <a:cs typeface="Calibri" charset="0"/>
              </a:rPr>
              <a:pPr algn="ctr"/>
              <a:t>‹#›</a:t>
            </a:fld>
            <a:endParaRPr lang="en-US" sz="1400" b="0" i="0">
              <a:solidFill>
                <a:schemeClr val="tx1">
                  <a:lumMod val="65000"/>
                  <a:lumOff val="35000"/>
                </a:schemeClr>
              </a:solidFill>
              <a:latin typeface="+mj-lt"/>
              <a:ea typeface="Calibri" charset="0"/>
              <a:cs typeface="Calibri" charset="0"/>
            </a:endParaRPr>
          </a:p>
        </p:txBody>
      </p:sp>
      <p:pic>
        <p:nvPicPr>
          <p:cNvPr id="11" name="Graphic 10">
            <a:extLst>
              <a:ext uri="{FF2B5EF4-FFF2-40B4-BE49-F238E27FC236}">
                <a16:creationId xmlns:a16="http://schemas.microsoft.com/office/drawing/2014/main" id="{FB407352-4C8E-4949-B54D-47B0A651019A}"/>
              </a:ext>
            </a:extLst>
          </p:cNvPr>
          <p:cNvPicPr>
            <a:picLocks noChangeAspect="1"/>
          </p:cNvPicPr>
          <p:nvPr userDrawn="1"/>
        </p:nvPicPr>
        <p:blipFill>
          <a:blip r:embed="rId13">
            <a:extLst>
              <a:ext uri="{96DAC541-7B7A-43D3-8B79-37D633B846F1}">
                <asvg:svgBlip xmlns:asvg="http://schemas.microsoft.com/office/drawing/2016/SVG/main" r:embed="rId14"/>
              </a:ext>
            </a:extLst>
          </a:blip>
          <a:stretch>
            <a:fillRect/>
          </a:stretch>
        </p:blipFill>
        <p:spPr>
          <a:xfrm>
            <a:off x="10198713" y="6309774"/>
            <a:ext cx="1858783" cy="420964"/>
          </a:xfrm>
          <a:prstGeom prst="rect">
            <a:avLst/>
          </a:prstGeom>
        </p:spPr>
      </p:pic>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229E25B-83E5-F133-4B68-46932CC4844B}"/>
              </a:ext>
            </a:extLst>
          </p:cNvPr>
          <p:cNvSpPr txBox="1"/>
          <p:nvPr/>
        </p:nvSpPr>
        <p:spPr>
          <a:xfrm>
            <a:off x="421551" y="1232880"/>
            <a:ext cx="10969538" cy="738664"/>
          </a:xfrm>
          <a:prstGeom prst="rect">
            <a:avLst/>
          </a:prstGeom>
          <a:noFill/>
        </p:spPr>
        <p:txBody>
          <a:bodyPr wrap="square" lIns="0" tIns="0" rIns="0" bIns="0" anchor="t">
            <a:spAutoFit/>
          </a:bodyPr>
          <a:lstStyle/>
          <a:p>
            <a:r>
              <a:rPr lang="en-US" sz="1600">
                <a:solidFill>
                  <a:sysClr val="windowText" lastClr="000000"/>
                </a:solidFill>
                <a:latin typeface="Segoe UI" panose="020B0502040204020203" pitchFamily="34" charset="0"/>
                <a:ea typeface="+mn-lt"/>
                <a:cs typeface="Segoe UI" panose="020B0502040204020203" pitchFamily="34" charset="0"/>
              </a:rPr>
              <a:t>The client is a leading investment banking and brokerage firm in the USA, specializing in customized lending solutions for real estate investors and developers. Focused on the residential real estate market, the client drives growth by building innovative digital solutions to meet the evolving needs of the industry.​</a:t>
            </a:r>
            <a:endParaRPr lang="en-US" sz="1600" dirty="0">
              <a:solidFill>
                <a:sysClr val="windowText" lastClr="000000"/>
              </a:solidFill>
              <a:latin typeface="Segoe UI" panose="020B0502040204020203" pitchFamily="34" charset="0"/>
              <a:ea typeface="+mn-lt"/>
              <a:cs typeface="Segoe UI" panose="020B0502040204020203" pitchFamily="34" charset="0"/>
            </a:endParaRPr>
          </a:p>
        </p:txBody>
      </p:sp>
      <p:sp>
        <p:nvSpPr>
          <p:cNvPr id="27" name="TextBox 26">
            <a:extLst>
              <a:ext uri="{FF2B5EF4-FFF2-40B4-BE49-F238E27FC236}">
                <a16:creationId xmlns:a16="http://schemas.microsoft.com/office/drawing/2014/main" id="{C83B5CE8-84AB-DA9F-9436-564D7355A278}"/>
              </a:ext>
            </a:extLst>
          </p:cNvPr>
          <p:cNvSpPr txBox="1"/>
          <p:nvPr/>
        </p:nvSpPr>
        <p:spPr>
          <a:xfrm>
            <a:off x="5046585" y="3015162"/>
            <a:ext cx="3403336" cy="3216265"/>
          </a:xfrm>
          <a:prstGeom prst="rect">
            <a:avLst/>
          </a:prstGeom>
          <a:noFill/>
        </p:spPr>
        <p:txBody>
          <a:bodyPr wrap="square" lIns="0" tIns="0" rIns="0" bIns="0" anchor="t">
            <a:spAutoFit/>
          </a:bodyPr>
          <a:lstStyle/>
          <a:p>
            <a:pPr>
              <a:spcBef>
                <a:spcPts val="300"/>
              </a:spcBef>
              <a:spcAft>
                <a:spcPts val="300"/>
              </a:spcAft>
              <a:buClr>
                <a:schemeClr val="tx2"/>
              </a:buClr>
            </a:pPr>
            <a:r>
              <a:rPr lang="en-IN" sz="1600" b="1" dirty="0">
                <a:latin typeface="Segoe UI" panose="020B0502040204020203" pitchFamily="34" charset="0"/>
                <a:cs typeface="Segoe UI" panose="020B0502040204020203" pitchFamily="34" charset="0"/>
              </a:rPr>
              <a:t>Solutions</a:t>
            </a:r>
          </a:p>
          <a:p>
            <a:pPr>
              <a:spcBef>
                <a:spcPts val="300"/>
              </a:spcBef>
              <a:spcAft>
                <a:spcPts val="300"/>
              </a:spcAft>
              <a:buClr>
                <a:schemeClr val="tx2"/>
              </a:buClr>
            </a:pPr>
            <a:r>
              <a:rPr lang="en-US" sz="1200" dirty="0">
                <a:latin typeface="Segoe UI" panose="020B0502040204020203" pitchFamily="34" charset="0"/>
                <a:ea typeface="+mn-lt"/>
                <a:cs typeface="Segoe UI" panose="020B0502040204020203" pitchFamily="34" charset="0"/>
              </a:rPr>
              <a:t>Developed strategies to bring in further investment and created unique loan programs tailored to the needs of professional developers. This included the development of a digital asset lending snapshot platform and innovative home care loan solutions.</a:t>
            </a:r>
          </a:p>
          <a:p>
            <a:pPr marL="171450" indent="-171450">
              <a:spcBef>
                <a:spcPts val="300"/>
              </a:spcBef>
              <a:spcAft>
                <a:spcPts val="300"/>
              </a:spcAft>
              <a:buClr>
                <a:schemeClr val="tx2"/>
              </a:buClr>
              <a:buFont typeface="Arial" panose="020B0604020202020204" pitchFamily="34" charset="0"/>
              <a:buChar char="•"/>
            </a:pPr>
            <a:r>
              <a:rPr lang="en-US" sz="1200" dirty="0">
                <a:latin typeface="Segoe UI" panose="020B0502040204020203" pitchFamily="34" charset="0"/>
                <a:ea typeface="+mn-lt"/>
                <a:cs typeface="Segoe UI" panose="020B0502040204020203" pitchFamily="34" charset="0"/>
              </a:rPr>
              <a:t>Design of unique loan programs for SFR and multifamily real estate ​</a:t>
            </a:r>
          </a:p>
          <a:p>
            <a:pPr marL="171450" indent="-171450">
              <a:spcBef>
                <a:spcPts val="300"/>
              </a:spcBef>
              <a:spcAft>
                <a:spcPts val="300"/>
              </a:spcAft>
              <a:buClr>
                <a:schemeClr val="tx2"/>
              </a:buClr>
              <a:buFont typeface="Arial" panose="020B0604020202020204" pitchFamily="34" charset="0"/>
              <a:buChar char="•"/>
            </a:pPr>
            <a:r>
              <a:rPr lang="en-US" sz="1200" dirty="0">
                <a:latin typeface="Segoe UI" panose="020B0502040204020203" pitchFamily="34" charset="0"/>
                <a:ea typeface="+mn-lt"/>
                <a:cs typeface="Segoe UI" panose="020B0502040204020203" pitchFamily="34" charset="0"/>
              </a:rPr>
              <a:t>Tailored solutions that align with various business models ​</a:t>
            </a:r>
          </a:p>
          <a:p>
            <a:pPr marL="171450" indent="-171450">
              <a:spcBef>
                <a:spcPts val="300"/>
              </a:spcBef>
              <a:spcAft>
                <a:spcPts val="300"/>
              </a:spcAft>
              <a:buClr>
                <a:schemeClr val="tx2"/>
              </a:buClr>
              <a:buFont typeface="Arial" panose="020B0604020202020204" pitchFamily="34" charset="0"/>
              <a:buChar char="•"/>
            </a:pPr>
            <a:r>
              <a:rPr lang="en-US" sz="1200" dirty="0">
                <a:latin typeface="Segoe UI" panose="020B0502040204020203" pitchFamily="34" charset="0"/>
                <a:ea typeface="+mn-lt"/>
                <a:cs typeface="Segoe UI" panose="020B0502040204020203" pitchFamily="34" charset="0"/>
              </a:rPr>
              <a:t>Digital Asset Lending Snapshot platform development ​</a:t>
            </a:r>
          </a:p>
          <a:p>
            <a:pPr marL="171450" indent="-171450">
              <a:spcBef>
                <a:spcPts val="300"/>
              </a:spcBef>
              <a:spcAft>
                <a:spcPts val="300"/>
              </a:spcAft>
              <a:buClr>
                <a:schemeClr val="tx2"/>
              </a:buClr>
              <a:buFont typeface="Arial" panose="020B0604020202020204" pitchFamily="34" charset="0"/>
              <a:buChar char="•"/>
            </a:pPr>
            <a:r>
              <a:rPr lang="en-US" sz="1200" dirty="0">
                <a:latin typeface="Segoe UI" panose="020B0502040204020203" pitchFamily="34" charset="0"/>
                <a:ea typeface="+mn-lt"/>
                <a:cs typeface="Segoe UI" panose="020B0502040204020203" pitchFamily="34" charset="0"/>
              </a:rPr>
              <a:t>Strategies to expand the suite of offerings for customer benefit </a:t>
            </a:r>
          </a:p>
        </p:txBody>
      </p:sp>
      <p:sp>
        <p:nvSpPr>
          <p:cNvPr id="9" name="TextBox 8">
            <a:extLst>
              <a:ext uri="{FF2B5EF4-FFF2-40B4-BE49-F238E27FC236}">
                <a16:creationId xmlns:a16="http://schemas.microsoft.com/office/drawing/2014/main" id="{74AA6302-8E45-C322-43C9-8DBE34DAC47E}"/>
              </a:ext>
            </a:extLst>
          </p:cNvPr>
          <p:cNvSpPr txBox="1"/>
          <p:nvPr/>
        </p:nvSpPr>
        <p:spPr>
          <a:xfrm>
            <a:off x="8819972" y="3015162"/>
            <a:ext cx="3181520" cy="293926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spcBef>
                <a:spcPts val="300"/>
              </a:spcBef>
              <a:spcAft>
                <a:spcPts val="300"/>
              </a:spcAft>
              <a:buClr>
                <a:schemeClr val="tx2"/>
              </a:buClr>
            </a:pPr>
            <a:r>
              <a:rPr lang="en-IN" sz="1600" b="1" dirty="0">
                <a:latin typeface="Segoe UI" panose="020B0502040204020203" pitchFamily="34" charset="0"/>
                <a:cs typeface="Segoe UI" panose="020B0502040204020203" pitchFamily="34" charset="0"/>
              </a:rPr>
              <a:t>Results</a:t>
            </a:r>
            <a:endParaRPr lang="en-US" sz="1600" b="1" dirty="0">
              <a:latin typeface="Segoe UI" panose="020B0502040204020203" pitchFamily="34" charset="0"/>
              <a:cs typeface="Segoe UI" panose="020B0502040204020203" pitchFamily="34" charset="0"/>
            </a:endParaRPr>
          </a:p>
          <a:p>
            <a:pPr marL="171450" indent="-171450">
              <a:spcBef>
                <a:spcPts val="300"/>
              </a:spcBef>
              <a:spcAft>
                <a:spcPts val="300"/>
              </a:spcAft>
              <a:buClr>
                <a:schemeClr val="tx2"/>
              </a:buClr>
              <a:buFont typeface="Arial" panose="020B0604020202020204" pitchFamily="34" charset="0"/>
              <a:buChar char="•"/>
            </a:pPr>
            <a:r>
              <a:rPr lang="en-US" sz="1200" dirty="0">
                <a:latin typeface="Segoe UI" panose="020B0502040204020203" pitchFamily="34" charset="0"/>
                <a:ea typeface="+mn-lt"/>
                <a:cs typeface="Segoe UI" panose="020B0502040204020203" pitchFamily="34" charset="0"/>
              </a:rPr>
              <a:t>Extended financing solutions to help customers capitalize on market opportunities ​</a:t>
            </a:r>
          </a:p>
          <a:p>
            <a:pPr marL="171450" indent="-171450">
              <a:spcBef>
                <a:spcPts val="300"/>
              </a:spcBef>
              <a:spcAft>
                <a:spcPts val="300"/>
              </a:spcAft>
              <a:buClr>
                <a:schemeClr val="tx2"/>
              </a:buClr>
              <a:buFont typeface="Arial" panose="020B0604020202020204" pitchFamily="34" charset="0"/>
              <a:buChar char="•"/>
            </a:pPr>
            <a:r>
              <a:rPr lang="en-US" sz="1200" dirty="0">
                <a:latin typeface="Segoe UI" panose="020B0502040204020203" pitchFamily="34" charset="0"/>
                <a:ea typeface="+mn-lt"/>
                <a:cs typeface="Segoe UI" panose="020B0502040204020203" pitchFamily="34" charset="0"/>
              </a:rPr>
              <a:t>Enhanced the client’s industry-leading lending platform ​</a:t>
            </a:r>
          </a:p>
          <a:p>
            <a:pPr marL="171450" indent="-171450">
              <a:spcBef>
                <a:spcPts val="300"/>
              </a:spcBef>
              <a:spcAft>
                <a:spcPts val="300"/>
              </a:spcAft>
              <a:buClr>
                <a:schemeClr val="tx2"/>
              </a:buClr>
              <a:buFont typeface="Arial" panose="020B0604020202020204" pitchFamily="34" charset="0"/>
              <a:buChar char="•"/>
            </a:pPr>
            <a:r>
              <a:rPr lang="en-US" sz="1200" dirty="0">
                <a:latin typeface="Segoe UI" panose="020B0502040204020203" pitchFamily="34" charset="0"/>
                <a:ea typeface="+mn-lt"/>
                <a:cs typeface="Segoe UI" panose="020B0502040204020203" pitchFamily="34" charset="0"/>
              </a:rPr>
              <a:t>New platform enables scaling in a large segment of the real estate lending market ​</a:t>
            </a:r>
          </a:p>
          <a:p>
            <a:pPr marL="171450" indent="-171450">
              <a:spcBef>
                <a:spcPts val="300"/>
              </a:spcBef>
              <a:spcAft>
                <a:spcPts val="300"/>
              </a:spcAft>
              <a:buClr>
                <a:schemeClr val="tx2"/>
              </a:buClr>
              <a:buFont typeface="Arial" panose="020B0604020202020204" pitchFamily="34" charset="0"/>
              <a:buChar char="•"/>
            </a:pPr>
            <a:r>
              <a:rPr lang="en-US" sz="1200" dirty="0">
                <a:latin typeface="Segoe UI" panose="020B0502040204020203" pitchFamily="34" charset="0"/>
                <a:ea typeface="+mn-lt"/>
                <a:cs typeface="Segoe UI" panose="020B0502040204020203" pitchFamily="34" charset="0"/>
              </a:rPr>
              <a:t>Diversified product line allows for swift execution across multiple project types ​</a:t>
            </a:r>
          </a:p>
          <a:p>
            <a:pPr marL="171450" indent="-171450">
              <a:spcBef>
                <a:spcPts val="300"/>
              </a:spcBef>
              <a:spcAft>
                <a:spcPts val="300"/>
              </a:spcAft>
              <a:buClr>
                <a:schemeClr val="tx2"/>
              </a:buClr>
              <a:buFont typeface="Arial" panose="020B0604020202020204" pitchFamily="34" charset="0"/>
              <a:buChar char="•"/>
            </a:pPr>
            <a:r>
              <a:rPr lang="en-US" sz="1200" dirty="0">
                <a:latin typeface="Segoe UI" panose="020B0502040204020203" pitchFamily="34" charset="0"/>
                <a:ea typeface="+mn-lt"/>
                <a:cs typeface="Segoe UI" panose="020B0502040204020203" pitchFamily="34" charset="0"/>
              </a:rPr>
              <a:t>Customized lending solutions with compelling rates and terms​</a:t>
            </a:r>
          </a:p>
        </p:txBody>
      </p:sp>
      <p:sp>
        <p:nvSpPr>
          <p:cNvPr id="59" name="TextBox 58">
            <a:extLst>
              <a:ext uri="{FF2B5EF4-FFF2-40B4-BE49-F238E27FC236}">
                <a16:creationId xmlns:a16="http://schemas.microsoft.com/office/drawing/2014/main" id="{CFAC1CCD-F2AC-4C70-8527-74711EB02D2C}"/>
              </a:ext>
            </a:extLst>
          </p:cNvPr>
          <p:cNvSpPr txBox="1"/>
          <p:nvPr/>
        </p:nvSpPr>
        <p:spPr>
          <a:xfrm>
            <a:off x="390595" y="2198999"/>
            <a:ext cx="1003147" cy="443198"/>
          </a:xfrm>
          <a:prstGeom prst="rect">
            <a:avLst/>
          </a:prstGeom>
          <a:noFill/>
        </p:spPr>
        <p:txBody>
          <a:bodyPr wrap="square" lIns="0" tIns="0" rIns="0" bIns="0">
            <a:spAutoFit/>
          </a:bodyPr>
          <a:lstStyle/>
          <a:p>
            <a:pPr>
              <a:lnSpc>
                <a:spcPct val="90000"/>
              </a:lnSpc>
            </a:pPr>
            <a:r>
              <a:rPr lang="en-IN" sz="1600" b="1" dirty="0">
                <a:latin typeface="Segoe UI" panose="020B0502040204020203" pitchFamily="34" charset="0"/>
                <a:cs typeface="Segoe UI" panose="020B0502040204020203" pitchFamily="34" charset="0"/>
              </a:rPr>
              <a:t>Client</a:t>
            </a:r>
          </a:p>
          <a:p>
            <a:pPr>
              <a:lnSpc>
                <a:spcPct val="90000"/>
              </a:lnSpc>
            </a:pPr>
            <a:r>
              <a:rPr lang="en-IN" sz="1600" b="1" dirty="0">
                <a:latin typeface="Segoe UI" panose="020B0502040204020203" pitchFamily="34" charset="0"/>
                <a:cs typeface="Segoe UI" panose="020B0502040204020203" pitchFamily="34" charset="0"/>
              </a:rPr>
              <a:t>Overview</a:t>
            </a:r>
          </a:p>
        </p:txBody>
      </p:sp>
      <p:sp>
        <p:nvSpPr>
          <p:cNvPr id="63" name="TextBox 62">
            <a:extLst>
              <a:ext uri="{FF2B5EF4-FFF2-40B4-BE49-F238E27FC236}">
                <a16:creationId xmlns:a16="http://schemas.microsoft.com/office/drawing/2014/main" id="{54B62B7C-3B24-4966-8B7F-798504EA348F}"/>
              </a:ext>
            </a:extLst>
          </p:cNvPr>
          <p:cNvSpPr txBox="1"/>
          <p:nvPr/>
        </p:nvSpPr>
        <p:spPr>
          <a:xfrm>
            <a:off x="1595624" y="2235932"/>
            <a:ext cx="829976" cy="369332"/>
          </a:xfrm>
          <a:prstGeom prst="rect">
            <a:avLst/>
          </a:prstGeom>
          <a:noFill/>
        </p:spPr>
        <p:txBody>
          <a:bodyPr wrap="square" lIns="0" tIns="0" rIns="0" bIns="0">
            <a:spAutoFit/>
          </a:bodyPr>
          <a:lstStyle/>
          <a:p>
            <a:r>
              <a:rPr lang="en-IN" sz="1200" dirty="0">
                <a:latin typeface="Segoe UI" panose="020B0502040204020203" pitchFamily="34" charset="0"/>
                <a:cs typeface="Segoe UI" panose="020B0502040204020203" pitchFamily="34" charset="0"/>
              </a:rPr>
              <a:t>Industry </a:t>
            </a:r>
          </a:p>
          <a:p>
            <a:r>
              <a:rPr lang="en-IN" sz="1200" b="1" dirty="0">
                <a:latin typeface="Segoe UI" panose="020B0502040204020203" pitchFamily="34" charset="0"/>
                <a:cs typeface="Segoe UI" panose="020B0502040204020203" pitchFamily="34" charset="0"/>
              </a:rPr>
              <a:t>BFSI</a:t>
            </a:r>
          </a:p>
        </p:txBody>
      </p:sp>
      <p:sp>
        <p:nvSpPr>
          <p:cNvPr id="64" name="TextBox 63">
            <a:extLst>
              <a:ext uri="{FF2B5EF4-FFF2-40B4-BE49-F238E27FC236}">
                <a16:creationId xmlns:a16="http://schemas.microsoft.com/office/drawing/2014/main" id="{E78C9E7A-5509-441A-8EC6-EBFC8386C6A7}"/>
              </a:ext>
            </a:extLst>
          </p:cNvPr>
          <p:cNvSpPr txBox="1"/>
          <p:nvPr/>
        </p:nvSpPr>
        <p:spPr>
          <a:xfrm>
            <a:off x="2770374" y="2235932"/>
            <a:ext cx="920602" cy="369332"/>
          </a:xfrm>
          <a:prstGeom prst="rect">
            <a:avLst/>
          </a:prstGeom>
          <a:noFill/>
        </p:spPr>
        <p:txBody>
          <a:bodyPr wrap="square" lIns="0" tIns="0" rIns="0" bIns="0" anchor="t">
            <a:spAutoFit/>
          </a:bodyPr>
          <a:lstStyle/>
          <a:p>
            <a:r>
              <a:rPr lang="en-IN" sz="1200" dirty="0">
                <a:latin typeface="Segoe UI" panose="020B0502040204020203" pitchFamily="34" charset="0"/>
                <a:cs typeface="Segoe UI" panose="020B0502040204020203" pitchFamily="34" charset="0"/>
              </a:rPr>
              <a:t>Headquarter</a:t>
            </a:r>
          </a:p>
          <a:p>
            <a:r>
              <a:rPr lang="en-IN" sz="1200" b="1" dirty="0">
                <a:latin typeface="Segoe UI" panose="020B0502040204020203" pitchFamily="34" charset="0"/>
                <a:cs typeface="Segoe UI" panose="020B0502040204020203" pitchFamily="34" charset="0"/>
              </a:rPr>
              <a:t>Georgia​</a:t>
            </a:r>
            <a:endParaRPr lang="en-US" sz="1200" b="1" dirty="0">
              <a:latin typeface="Segoe UI" panose="020B0502040204020203" pitchFamily="34" charset="0"/>
              <a:cs typeface="Segoe UI" panose="020B0502040204020203" pitchFamily="34" charset="0"/>
            </a:endParaRPr>
          </a:p>
        </p:txBody>
      </p:sp>
      <p:sp>
        <p:nvSpPr>
          <p:cNvPr id="8" name="TextBox 66">
            <a:extLst>
              <a:ext uri="{FF2B5EF4-FFF2-40B4-BE49-F238E27FC236}">
                <a16:creationId xmlns:a16="http://schemas.microsoft.com/office/drawing/2014/main" id="{D4C76486-BDC7-41BA-95DB-852F9834DE31}"/>
              </a:ext>
            </a:extLst>
          </p:cNvPr>
          <p:cNvSpPr txBox="1"/>
          <p:nvPr/>
        </p:nvSpPr>
        <p:spPr>
          <a:xfrm>
            <a:off x="4035750" y="2210219"/>
            <a:ext cx="783236" cy="369332"/>
          </a:xfrm>
          <a:prstGeom prst="rect">
            <a:avLst/>
          </a:prstGeom>
          <a:noFill/>
        </p:spPr>
        <p:txBody>
          <a:bodyPr wrap="square" lIns="0" tIns="0" rIns="0" bIns="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1200" dirty="0">
                <a:latin typeface="Segoe UI" panose="020B0502040204020203" pitchFamily="34" charset="0"/>
                <a:cs typeface="Segoe UI" panose="020B0502040204020203" pitchFamily="34" charset="0"/>
              </a:rPr>
              <a:t>Revenue</a:t>
            </a:r>
          </a:p>
          <a:p>
            <a:r>
              <a:rPr lang="en-US" sz="1200" b="1" dirty="0">
                <a:latin typeface="Segoe UI" panose="020B0502040204020203" pitchFamily="34" charset="0"/>
                <a:cs typeface="Segoe UI" panose="020B0502040204020203" pitchFamily="34" charset="0"/>
              </a:rPr>
              <a:t>$35.3M</a:t>
            </a:r>
          </a:p>
        </p:txBody>
      </p:sp>
      <p:cxnSp>
        <p:nvCxnSpPr>
          <p:cNvPr id="18" name="Straight Connector 17">
            <a:extLst>
              <a:ext uri="{FF2B5EF4-FFF2-40B4-BE49-F238E27FC236}">
                <a16:creationId xmlns:a16="http://schemas.microsoft.com/office/drawing/2014/main" id="{627CB218-C496-374F-C222-593DC0A956DC}"/>
              </a:ext>
            </a:extLst>
          </p:cNvPr>
          <p:cNvCxnSpPr>
            <a:cxnSpLocks/>
          </p:cNvCxnSpPr>
          <p:nvPr/>
        </p:nvCxnSpPr>
        <p:spPr>
          <a:xfrm>
            <a:off x="2597987" y="2198999"/>
            <a:ext cx="0" cy="443198"/>
          </a:xfrm>
          <a:prstGeom prst="line">
            <a:avLst/>
          </a:prstGeom>
          <a:ln w="9525">
            <a:solidFill>
              <a:srgbClr val="7030A0"/>
            </a:solidFill>
          </a:ln>
        </p:spPr>
        <p:style>
          <a:lnRef idx="2">
            <a:schemeClr val="accent1"/>
          </a:lnRef>
          <a:fillRef idx="0">
            <a:schemeClr val="accent1"/>
          </a:fillRef>
          <a:effectRef idx="1">
            <a:schemeClr val="accent1"/>
          </a:effectRef>
          <a:fontRef idx="minor">
            <a:schemeClr val="tx1"/>
          </a:fontRef>
        </p:style>
      </p:cxnSp>
      <p:cxnSp>
        <p:nvCxnSpPr>
          <p:cNvPr id="19" name="Straight Connector 18">
            <a:extLst>
              <a:ext uri="{FF2B5EF4-FFF2-40B4-BE49-F238E27FC236}">
                <a16:creationId xmlns:a16="http://schemas.microsoft.com/office/drawing/2014/main" id="{B7C10037-0A5B-1E22-7F83-63E39553E5A3}"/>
              </a:ext>
            </a:extLst>
          </p:cNvPr>
          <p:cNvCxnSpPr>
            <a:cxnSpLocks/>
          </p:cNvCxnSpPr>
          <p:nvPr/>
        </p:nvCxnSpPr>
        <p:spPr>
          <a:xfrm>
            <a:off x="4991373" y="2198999"/>
            <a:ext cx="0" cy="443198"/>
          </a:xfrm>
          <a:prstGeom prst="line">
            <a:avLst/>
          </a:prstGeom>
          <a:ln w="9525">
            <a:solidFill>
              <a:srgbClr val="7030A0"/>
            </a:solidFill>
          </a:ln>
        </p:spPr>
        <p:style>
          <a:lnRef idx="2">
            <a:schemeClr val="accent1"/>
          </a:lnRef>
          <a:fillRef idx="0">
            <a:schemeClr val="accent1"/>
          </a:fillRef>
          <a:effectRef idx="1">
            <a:schemeClr val="accent1"/>
          </a:effectRef>
          <a:fontRef idx="minor">
            <a:schemeClr val="tx1"/>
          </a:fontRef>
        </p:style>
      </p:cxnSp>
      <p:sp>
        <p:nvSpPr>
          <p:cNvPr id="118" name="TextBox 117">
            <a:extLst>
              <a:ext uri="{FF2B5EF4-FFF2-40B4-BE49-F238E27FC236}">
                <a16:creationId xmlns:a16="http://schemas.microsoft.com/office/drawing/2014/main" id="{5F72B420-E7AB-B156-89C1-C06DD119F52B}"/>
              </a:ext>
            </a:extLst>
          </p:cNvPr>
          <p:cNvSpPr txBox="1"/>
          <p:nvPr/>
        </p:nvSpPr>
        <p:spPr>
          <a:xfrm>
            <a:off x="291370" y="410102"/>
            <a:ext cx="10846799" cy="830997"/>
          </a:xfrm>
          <a:prstGeom prst="rect">
            <a:avLst/>
          </a:prstGeom>
          <a:noFill/>
        </p:spPr>
        <p:txBody>
          <a:bodyPr wrap="square">
            <a:spAutoFit/>
          </a:bodyPr>
          <a:lstStyle/>
          <a:p>
            <a:r>
              <a:rPr lang="en-IN" sz="4800" b="1">
                <a:latin typeface="Segoe UI" panose="020B0502040204020203" pitchFamily="34" charset="0"/>
                <a:ea typeface="+mj-lt"/>
                <a:cs typeface="Segoe UI" panose="020B0502040204020203" pitchFamily="34" charset="0"/>
              </a:rPr>
              <a:t>Lending a Digital Edge</a:t>
            </a:r>
            <a:endParaRPr lang="en-IN" sz="4800" dirty="0"/>
          </a:p>
        </p:txBody>
      </p:sp>
      <p:cxnSp>
        <p:nvCxnSpPr>
          <p:cNvPr id="120" name="Straight Connector 119">
            <a:extLst>
              <a:ext uri="{FF2B5EF4-FFF2-40B4-BE49-F238E27FC236}">
                <a16:creationId xmlns:a16="http://schemas.microsoft.com/office/drawing/2014/main" id="{4CF4E5AC-B001-730F-634A-93A83F4E1AEC}"/>
              </a:ext>
            </a:extLst>
          </p:cNvPr>
          <p:cNvCxnSpPr>
            <a:cxnSpLocks/>
          </p:cNvCxnSpPr>
          <p:nvPr/>
        </p:nvCxnSpPr>
        <p:spPr>
          <a:xfrm>
            <a:off x="291371" y="2862418"/>
            <a:ext cx="11391548" cy="0"/>
          </a:xfrm>
          <a:prstGeom prst="line">
            <a:avLst/>
          </a:prstGeom>
          <a:ln w="6350">
            <a:solidFill>
              <a:srgbClr val="7030A0"/>
            </a:solidFill>
            <a:prstDash val="lgDash"/>
            <a:headEnd type="oval" w="med" len="med"/>
            <a:tailEnd type="oval" w="med" len="med"/>
          </a:ln>
        </p:spPr>
        <p:style>
          <a:lnRef idx="2">
            <a:schemeClr val="accent1"/>
          </a:lnRef>
          <a:fillRef idx="0">
            <a:schemeClr val="accent1"/>
          </a:fillRef>
          <a:effectRef idx="1">
            <a:schemeClr val="accent1"/>
          </a:effectRef>
          <a:fontRef idx="minor">
            <a:schemeClr val="tx1"/>
          </a:fontRef>
        </p:style>
      </p:cxnSp>
      <p:cxnSp>
        <p:nvCxnSpPr>
          <p:cNvPr id="121" name="Straight Connector 120">
            <a:extLst>
              <a:ext uri="{FF2B5EF4-FFF2-40B4-BE49-F238E27FC236}">
                <a16:creationId xmlns:a16="http://schemas.microsoft.com/office/drawing/2014/main" id="{63C2C966-49F2-A8AA-2ECD-2D3DF58E8A92}"/>
              </a:ext>
            </a:extLst>
          </p:cNvPr>
          <p:cNvCxnSpPr>
            <a:cxnSpLocks/>
          </p:cNvCxnSpPr>
          <p:nvPr/>
        </p:nvCxnSpPr>
        <p:spPr>
          <a:xfrm flipV="1">
            <a:off x="8626558" y="3086104"/>
            <a:ext cx="0" cy="3065923"/>
          </a:xfrm>
          <a:prstGeom prst="line">
            <a:avLst/>
          </a:prstGeom>
          <a:ln w="6350">
            <a:solidFill>
              <a:srgbClr val="7030A0"/>
            </a:solidFill>
            <a:prstDash val="lgDash"/>
            <a:headEnd type="oval" w="med" len="med"/>
            <a:tailEnd type="oval" w="med" len="med"/>
          </a:ln>
        </p:spPr>
        <p:style>
          <a:lnRef idx="2">
            <a:schemeClr val="accent1"/>
          </a:lnRef>
          <a:fillRef idx="0">
            <a:schemeClr val="accent1"/>
          </a:fillRef>
          <a:effectRef idx="1">
            <a:schemeClr val="accent1"/>
          </a:effectRef>
          <a:fontRef idx="minor">
            <a:schemeClr val="tx1"/>
          </a:fontRef>
        </p:style>
      </p:cxnSp>
      <p:cxnSp>
        <p:nvCxnSpPr>
          <p:cNvPr id="163" name="Straight Connector 162">
            <a:extLst>
              <a:ext uri="{FF2B5EF4-FFF2-40B4-BE49-F238E27FC236}">
                <a16:creationId xmlns:a16="http://schemas.microsoft.com/office/drawing/2014/main" id="{93B566BE-2D84-C658-2204-0D96E33339F0}"/>
              </a:ext>
            </a:extLst>
          </p:cNvPr>
          <p:cNvCxnSpPr>
            <a:cxnSpLocks/>
          </p:cNvCxnSpPr>
          <p:nvPr/>
        </p:nvCxnSpPr>
        <p:spPr>
          <a:xfrm>
            <a:off x="3863363" y="2198999"/>
            <a:ext cx="0" cy="443198"/>
          </a:xfrm>
          <a:prstGeom prst="line">
            <a:avLst/>
          </a:prstGeom>
          <a:ln w="9525">
            <a:solidFill>
              <a:srgbClr val="7030A0"/>
            </a:solidFill>
          </a:ln>
        </p:spPr>
        <p:style>
          <a:lnRef idx="2">
            <a:schemeClr val="accent1"/>
          </a:lnRef>
          <a:fillRef idx="0">
            <a:schemeClr val="accent1"/>
          </a:fillRef>
          <a:effectRef idx="1">
            <a:schemeClr val="accent1"/>
          </a:effectRef>
          <a:fontRef idx="minor">
            <a:schemeClr val="tx1"/>
          </a:fontRef>
        </p:style>
      </p:cxnSp>
      <p:cxnSp>
        <p:nvCxnSpPr>
          <p:cNvPr id="167" name="Straight Connector 166">
            <a:extLst>
              <a:ext uri="{FF2B5EF4-FFF2-40B4-BE49-F238E27FC236}">
                <a16:creationId xmlns:a16="http://schemas.microsoft.com/office/drawing/2014/main" id="{ECCCB4D0-1564-8467-1935-0C1071718870}"/>
              </a:ext>
            </a:extLst>
          </p:cNvPr>
          <p:cNvCxnSpPr>
            <a:cxnSpLocks/>
          </p:cNvCxnSpPr>
          <p:nvPr/>
        </p:nvCxnSpPr>
        <p:spPr>
          <a:xfrm flipV="1">
            <a:off x="4818986" y="3086104"/>
            <a:ext cx="0" cy="3065923"/>
          </a:xfrm>
          <a:prstGeom prst="line">
            <a:avLst/>
          </a:prstGeom>
          <a:ln w="6350">
            <a:solidFill>
              <a:srgbClr val="7030A0"/>
            </a:solidFill>
            <a:prstDash val="lgDash"/>
            <a:headEnd type="oval" w="med" len="med"/>
            <a:tailEnd type="oval" w="med" len="med"/>
          </a:ln>
        </p:spPr>
        <p:style>
          <a:lnRef idx="2">
            <a:schemeClr val="accent1"/>
          </a:lnRef>
          <a:fillRef idx="0">
            <a:schemeClr val="accent1"/>
          </a:fillRef>
          <a:effectRef idx="1">
            <a:schemeClr val="accent1"/>
          </a:effectRef>
          <a:fontRef idx="minor">
            <a:schemeClr val="tx1"/>
          </a:fontRef>
        </p:style>
      </p:cxnSp>
      <p:sp>
        <p:nvSpPr>
          <p:cNvPr id="17" name="TextBox 16">
            <a:extLst>
              <a:ext uri="{FF2B5EF4-FFF2-40B4-BE49-F238E27FC236}">
                <a16:creationId xmlns:a16="http://schemas.microsoft.com/office/drawing/2014/main" id="{5C595C75-EBB1-6130-D6A6-715B64687B19}"/>
              </a:ext>
            </a:extLst>
          </p:cNvPr>
          <p:cNvSpPr txBox="1"/>
          <p:nvPr/>
        </p:nvSpPr>
        <p:spPr>
          <a:xfrm>
            <a:off x="390595" y="3015162"/>
            <a:ext cx="2118995" cy="266483"/>
          </a:xfrm>
          <a:prstGeom prst="rect">
            <a:avLst/>
          </a:prstGeom>
          <a:noFill/>
        </p:spPr>
        <p:txBody>
          <a:bodyPr wrap="square" lIns="0" tIns="0" rIns="0" bIns="0">
            <a:spAutoFit/>
          </a:bodyPr>
          <a:lstStyle/>
          <a:p>
            <a:pPr>
              <a:lnSpc>
                <a:spcPct val="115000"/>
              </a:lnSpc>
            </a:pPr>
            <a:r>
              <a:rPr lang="en-IN" sz="1600" b="1" dirty="0">
                <a:latin typeface="Segoe UI" panose="020B0502040204020203" pitchFamily="34" charset="0"/>
                <a:cs typeface="Segoe UI" panose="020B0502040204020203" pitchFamily="34" charset="0"/>
              </a:rPr>
              <a:t>The Pressure Points</a:t>
            </a:r>
          </a:p>
        </p:txBody>
      </p:sp>
      <p:sp>
        <p:nvSpPr>
          <p:cNvPr id="185" name="Oval 184">
            <a:extLst>
              <a:ext uri="{FF2B5EF4-FFF2-40B4-BE49-F238E27FC236}">
                <a16:creationId xmlns:a16="http://schemas.microsoft.com/office/drawing/2014/main" id="{410E212E-4EBB-9FFD-CB9E-8927D55208A2}"/>
              </a:ext>
            </a:extLst>
          </p:cNvPr>
          <p:cNvSpPr/>
          <p:nvPr/>
        </p:nvSpPr>
        <p:spPr>
          <a:xfrm>
            <a:off x="2828312" y="3361498"/>
            <a:ext cx="419695" cy="419695"/>
          </a:xfrm>
          <a:prstGeom prst="ellipse">
            <a:avLst/>
          </a:prstGeom>
          <a:noFill/>
          <a:ln>
            <a:gradFill>
              <a:gsLst>
                <a:gs pos="0">
                  <a:srgbClr val="7030A0"/>
                </a:gs>
                <a:gs pos="100000">
                  <a:srgbClr val="00B0F0"/>
                </a:gs>
              </a:gsLst>
              <a:lin ang="5400000" scaled="1"/>
            </a:gra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2000" b="1" dirty="0">
                <a:solidFill>
                  <a:schemeClr val="tx1"/>
                </a:solidFill>
              </a:rPr>
              <a:t>2</a:t>
            </a:r>
          </a:p>
        </p:txBody>
      </p:sp>
      <p:sp>
        <p:nvSpPr>
          <p:cNvPr id="100" name="TextBox 99">
            <a:extLst>
              <a:ext uri="{FF2B5EF4-FFF2-40B4-BE49-F238E27FC236}">
                <a16:creationId xmlns:a16="http://schemas.microsoft.com/office/drawing/2014/main" id="{4A023F7E-7E6C-63BA-06AA-A66A635F86CE}"/>
              </a:ext>
            </a:extLst>
          </p:cNvPr>
          <p:cNvSpPr txBox="1"/>
          <p:nvPr/>
        </p:nvSpPr>
        <p:spPr>
          <a:xfrm>
            <a:off x="387817" y="3861046"/>
            <a:ext cx="2210945" cy="738664"/>
          </a:xfrm>
          <a:prstGeom prst="rect">
            <a:avLst/>
          </a:prstGeom>
          <a:noFill/>
        </p:spPr>
        <p:txBody>
          <a:bodyPr wrap="square" lIns="0" tIns="0" rIns="0" bIns="0" anchor="t">
            <a:spAutoFit/>
          </a:bodyPr>
          <a:lstStyle/>
          <a:p>
            <a:r>
              <a:rPr lang="en-US" sz="1200">
                <a:latin typeface="Segoe UI" panose="020B0502040204020203" pitchFamily="34" charset="0"/>
                <a:ea typeface="+mn-lt"/>
                <a:cs typeface="Segoe UI" panose="020B0502040204020203" pitchFamily="34" charset="0"/>
              </a:rPr>
              <a:t>Needed to enhance the existing lending platform for scalability and growth in new market segments ​</a:t>
            </a:r>
            <a:endParaRPr lang="en-US" sz="1200" dirty="0">
              <a:latin typeface="Segoe UI" panose="020B0502040204020203" pitchFamily="34" charset="0"/>
              <a:ea typeface="+mn-lt"/>
              <a:cs typeface="Segoe UI" panose="020B0502040204020203" pitchFamily="34" charset="0"/>
            </a:endParaRPr>
          </a:p>
        </p:txBody>
      </p:sp>
      <p:sp>
        <p:nvSpPr>
          <p:cNvPr id="103" name="TextBox 102">
            <a:extLst>
              <a:ext uri="{FF2B5EF4-FFF2-40B4-BE49-F238E27FC236}">
                <a16:creationId xmlns:a16="http://schemas.microsoft.com/office/drawing/2014/main" id="{B1585D3F-CD24-8285-5B48-7566894739AE}"/>
              </a:ext>
            </a:extLst>
          </p:cNvPr>
          <p:cNvSpPr txBox="1"/>
          <p:nvPr/>
        </p:nvSpPr>
        <p:spPr>
          <a:xfrm>
            <a:off x="2875103" y="3877682"/>
            <a:ext cx="1780713" cy="738664"/>
          </a:xfrm>
          <a:prstGeom prst="rect">
            <a:avLst/>
          </a:prstGeom>
          <a:noFill/>
        </p:spPr>
        <p:txBody>
          <a:bodyPr wrap="square" lIns="0" tIns="0" rIns="0" bIns="0" anchor="t">
            <a:spAutoFit/>
          </a:bodyPr>
          <a:lstStyle/>
          <a:p>
            <a:r>
              <a:rPr lang="en-US" sz="1200" dirty="0">
                <a:latin typeface="Segoe UI" panose="020B0502040204020203" pitchFamily="34" charset="0"/>
                <a:ea typeface="+mn-lt"/>
                <a:cs typeface="Segoe UI" panose="020B0502040204020203" pitchFamily="34" charset="0"/>
              </a:rPr>
              <a:t>Required unique loan programs for professional developers across diverse real estate projects ​</a:t>
            </a:r>
          </a:p>
        </p:txBody>
      </p:sp>
      <p:sp>
        <p:nvSpPr>
          <p:cNvPr id="101" name="TextBox 100">
            <a:extLst>
              <a:ext uri="{FF2B5EF4-FFF2-40B4-BE49-F238E27FC236}">
                <a16:creationId xmlns:a16="http://schemas.microsoft.com/office/drawing/2014/main" id="{9101C7D4-1DF8-F8D2-CB03-AD4DD5E79C62}"/>
              </a:ext>
            </a:extLst>
          </p:cNvPr>
          <p:cNvSpPr txBox="1"/>
          <p:nvPr/>
        </p:nvSpPr>
        <p:spPr>
          <a:xfrm>
            <a:off x="390595" y="5321338"/>
            <a:ext cx="2145781" cy="553998"/>
          </a:xfrm>
          <a:prstGeom prst="rect">
            <a:avLst/>
          </a:prstGeom>
          <a:noFill/>
        </p:spPr>
        <p:txBody>
          <a:bodyPr wrap="square" lIns="0" tIns="0" rIns="0" bIns="0" anchor="t">
            <a:spAutoFit/>
          </a:bodyPr>
          <a:lstStyle/>
          <a:p>
            <a:r>
              <a:rPr lang="en-US" sz="1200">
                <a:latin typeface="Segoe UI" panose="020B0502040204020203" pitchFamily="34" charset="0"/>
                <a:ea typeface="+mn-lt"/>
                <a:cs typeface="Segoe UI" panose="020B0502040204020203" pitchFamily="34" charset="0"/>
              </a:rPr>
              <a:t>Aimed to provide market-leading lending solutions with competitive rates and terms ​</a:t>
            </a:r>
            <a:endParaRPr lang="en-US" sz="1200" dirty="0">
              <a:latin typeface="Segoe UI" panose="020B0502040204020203" pitchFamily="34" charset="0"/>
              <a:ea typeface="+mn-lt"/>
              <a:cs typeface="Segoe UI" panose="020B0502040204020203" pitchFamily="34" charset="0"/>
            </a:endParaRPr>
          </a:p>
        </p:txBody>
      </p:sp>
      <p:sp>
        <p:nvSpPr>
          <p:cNvPr id="188" name="Oval 187">
            <a:extLst>
              <a:ext uri="{FF2B5EF4-FFF2-40B4-BE49-F238E27FC236}">
                <a16:creationId xmlns:a16="http://schemas.microsoft.com/office/drawing/2014/main" id="{85BC572A-C1F6-681C-A59D-7FC886BA8173}"/>
              </a:ext>
            </a:extLst>
          </p:cNvPr>
          <p:cNvSpPr/>
          <p:nvPr/>
        </p:nvSpPr>
        <p:spPr>
          <a:xfrm>
            <a:off x="390595" y="4836127"/>
            <a:ext cx="419695" cy="419695"/>
          </a:xfrm>
          <a:prstGeom prst="ellipse">
            <a:avLst/>
          </a:prstGeom>
          <a:noFill/>
          <a:ln>
            <a:gradFill>
              <a:gsLst>
                <a:gs pos="0">
                  <a:srgbClr val="7030A0"/>
                </a:gs>
                <a:gs pos="100000">
                  <a:srgbClr val="00B0F0"/>
                </a:gs>
              </a:gsLst>
              <a:lin ang="5400000" scaled="1"/>
            </a:gra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2000" b="1" dirty="0">
                <a:solidFill>
                  <a:schemeClr val="tx1"/>
                </a:solidFill>
              </a:rPr>
              <a:t>3</a:t>
            </a:r>
          </a:p>
        </p:txBody>
      </p:sp>
      <p:sp>
        <p:nvSpPr>
          <p:cNvPr id="189" name="Oval 188">
            <a:extLst>
              <a:ext uri="{FF2B5EF4-FFF2-40B4-BE49-F238E27FC236}">
                <a16:creationId xmlns:a16="http://schemas.microsoft.com/office/drawing/2014/main" id="{A5E4AA9F-80F9-D831-45AC-7791F8DABFEF}"/>
              </a:ext>
            </a:extLst>
          </p:cNvPr>
          <p:cNvSpPr/>
          <p:nvPr/>
        </p:nvSpPr>
        <p:spPr>
          <a:xfrm>
            <a:off x="390595" y="3361498"/>
            <a:ext cx="419695" cy="419695"/>
          </a:xfrm>
          <a:prstGeom prst="ellipse">
            <a:avLst/>
          </a:prstGeom>
          <a:noFill/>
          <a:ln>
            <a:gradFill>
              <a:gsLst>
                <a:gs pos="0">
                  <a:srgbClr val="7030A0"/>
                </a:gs>
                <a:gs pos="100000">
                  <a:srgbClr val="00B0F0"/>
                </a:gs>
              </a:gsLst>
              <a:lin ang="5400000" scaled="1"/>
            </a:gra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2000" b="1" dirty="0">
                <a:solidFill>
                  <a:schemeClr val="tx1"/>
                </a:solidFill>
              </a:rPr>
              <a:t>1</a:t>
            </a:r>
          </a:p>
        </p:txBody>
      </p:sp>
      <p:sp>
        <p:nvSpPr>
          <p:cNvPr id="2" name="TextBox 66">
            <a:extLst>
              <a:ext uri="{FF2B5EF4-FFF2-40B4-BE49-F238E27FC236}">
                <a16:creationId xmlns:a16="http://schemas.microsoft.com/office/drawing/2014/main" id="{FA327535-ECFA-4BE1-5712-30EC116130DB}"/>
              </a:ext>
            </a:extLst>
          </p:cNvPr>
          <p:cNvSpPr txBox="1"/>
          <p:nvPr/>
        </p:nvSpPr>
        <p:spPr>
          <a:xfrm>
            <a:off x="5163761" y="2210219"/>
            <a:ext cx="1584492" cy="369332"/>
          </a:xfrm>
          <a:prstGeom prst="rect">
            <a:avLst/>
          </a:prstGeom>
          <a:noFill/>
        </p:spPr>
        <p:txBody>
          <a:bodyPr wrap="square" lIns="0" tIns="0" rIns="0" bIns="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1200" dirty="0">
                <a:latin typeface="Segoe UI" panose="020B0502040204020203" pitchFamily="34" charset="0"/>
                <a:cs typeface="Segoe UI" panose="020B0502040204020203" pitchFamily="34" charset="0"/>
              </a:rPr>
              <a:t>Line of Business</a:t>
            </a:r>
          </a:p>
          <a:p>
            <a:r>
              <a:rPr lang="en-US" sz="1200" b="1" dirty="0">
                <a:latin typeface="Segoe UI" panose="020B0502040204020203" pitchFamily="34" charset="0"/>
                <a:cs typeface="Segoe UI" panose="020B0502040204020203" pitchFamily="34" charset="0"/>
              </a:rPr>
              <a:t>Investment Banking</a:t>
            </a:r>
          </a:p>
        </p:txBody>
      </p:sp>
    </p:spTree>
    <p:extLst>
      <p:ext uri="{BB962C8B-B14F-4D97-AF65-F5344CB8AC3E}">
        <p14:creationId xmlns:p14="http://schemas.microsoft.com/office/powerpoint/2010/main" val="30139696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76</TotalTime>
  <Words>251</Words>
  <Application>Microsoft Office PowerPoint</Application>
  <PresentationFormat>Widescreen</PresentationFormat>
  <Paragraphs>31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Segoe UI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Anirudha R</cp:lastModifiedBy>
  <cp:revision>77</cp:revision>
  <dcterms:created xsi:type="dcterms:W3CDTF">2024-12-11T06:17:25Z</dcterms:created>
  <dcterms:modified xsi:type="dcterms:W3CDTF">2025-02-19T07:53:08Z</dcterms:modified>
</cp:coreProperties>
</file>