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A8C25B-102E-581F-1ED7-C1EEF4427360}" v="153" dt="2026-04-06T10:04:13.1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0EA8C25B-102E-581F-1ED7-C1EEF4427360}"/>
    <pc:docChg chg="addSld delSld modSld">
      <pc:chgData name="Poojitha Jayadevan" userId="S::poojitha.j@sonata-software.com::cf5319fc-0ad7-4490-82c9-00b9087f3f27" providerId="AD" clId="Web-{0EA8C25B-102E-581F-1ED7-C1EEF4427360}" dt="2026-04-06T10:04:13.190" v="111" actId="1076"/>
      <pc:docMkLst>
        <pc:docMk/>
      </pc:docMkLst>
      <pc:sldChg chg="del">
        <pc:chgData name="Poojitha Jayadevan" userId="S::poojitha.j@sonata-software.com::cf5319fc-0ad7-4490-82c9-00b9087f3f27" providerId="AD" clId="Web-{0EA8C25B-102E-581F-1ED7-C1EEF4427360}" dt="2026-04-06T09:59:16.852" v="1"/>
        <pc:sldMkLst>
          <pc:docMk/>
          <pc:sldMk cId="109857222" sldId="256"/>
        </pc:sldMkLst>
      </pc:sldChg>
      <pc:sldChg chg="modSp add">
        <pc:chgData name="Poojitha Jayadevan" userId="S::poojitha.j@sonata-software.com::cf5319fc-0ad7-4490-82c9-00b9087f3f27" providerId="AD" clId="Web-{0EA8C25B-102E-581F-1ED7-C1EEF4427360}" dt="2026-04-06T10:04:13.190" v="111" actId="1076"/>
        <pc:sldMkLst>
          <pc:docMk/>
          <pc:sldMk cId="4049981651" sldId="265"/>
        </pc:sldMkLst>
        <pc:spChg chg="mod">
          <ac:chgData name="Poojitha Jayadevan" userId="S::poojitha.j@sonata-software.com::cf5319fc-0ad7-4490-82c9-00b9087f3f27" providerId="AD" clId="Web-{0EA8C25B-102E-581F-1ED7-C1EEF4427360}" dt="2026-04-06T10:04:13.143" v="109" actId="1076"/>
          <ac:spMkLst>
            <pc:docMk/>
            <pc:sldMk cId="4049981651" sldId="265"/>
            <ac:spMk id="2" creationId="{00955D25-C854-6EBF-81E8-CE4840EC313F}"/>
          </ac:spMkLst>
        </pc:spChg>
        <pc:spChg chg="mod">
          <ac:chgData name="Poojitha Jayadevan" userId="S::poojitha.j@sonata-software.com::cf5319fc-0ad7-4490-82c9-00b9087f3f27" providerId="AD" clId="Web-{0EA8C25B-102E-581F-1ED7-C1EEF4427360}" dt="2026-04-06T09:59:51.979" v="4" actId="20577"/>
          <ac:spMkLst>
            <pc:docMk/>
            <pc:sldMk cId="4049981651" sldId="265"/>
            <ac:spMk id="3" creationId="{FC6D3E56-2896-77B0-3627-0F8F1D214417}"/>
          </ac:spMkLst>
        </pc:spChg>
        <pc:spChg chg="mod">
          <ac:chgData name="Poojitha Jayadevan" userId="S::poojitha.j@sonata-software.com::cf5319fc-0ad7-4490-82c9-00b9087f3f27" providerId="AD" clId="Web-{0EA8C25B-102E-581F-1ED7-C1EEF4427360}" dt="2026-04-06T10:04:13.174" v="110" actId="1076"/>
          <ac:spMkLst>
            <pc:docMk/>
            <pc:sldMk cId="4049981651" sldId="265"/>
            <ac:spMk id="5" creationId="{12A0E65F-2795-80DF-A40F-0D3B98FF59F8}"/>
          </ac:spMkLst>
        </pc:spChg>
        <pc:spChg chg="mod">
          <ac:chgData name="Poojitha Jayadevan" userId="S::poojitha.j@sonata-software.com::cf5319fc-0ad7-4490-82c9-00b9087f3f27" providerId="AD" clId="Web-{0EA8C25B-102E-581F-1ED7-C1EEF4427360}" dt="2026-04-06T10:04:13.190" v="111" actId="1076"/>
          <ac:spMkLst>
            <pc:docMk/>
            <pc:sldMk cId="4049981651" sldId="265"/>
            <ac:spMk id="6" creationId="{CBF336F6-2505-7241-63A1-14633EEF7438}"/>
          </ac:spMkLst>
        </pc:spChg>
        <pc:spChg chg="mod">
          <ac:chgData name="Poojitha Jayadevan" userId="S::poojitha.j@sonata-software.com::cf5319fc-0ad7-4490-82c9-00b9087f3f27" providerId="AD" clId="Web-{0EA8C25B-102E-581F-1ED7-C1EEF4427360}" dt="2026-04-06T10:04:12.830" v="98" actId="1076"/>
          <ac:spMkLst>
            <pc:docMk/>
            <pc:sldMk cId="4049981651" sldId="265"/>
            <ac:spMk id="9" creationId="{9D8EC298-AB34-B5D5-56D5-EF6FB24292F8}"/>
          </ac:spMkLst>
        </pc:spChg>
        <pc:spChg chg="mod">
          <ac:chgData name="Poojitha Jayadevan" userId="S::poojitha.j@sonata-software.com::cf5319fc-0ad7-4490-82c9-00b9087f3f27" providerId="AD" clId="Web-{0EA8C25B-102E-581F-1ED7-C1EEF4427360}" dt="2026-04-06T10:04:12.908" v="101" actId="1076"/>
          <ac:spMkLst>
            <pc:docMk/>
            <pc:sldMk cId="4049981651" sldId="265"/>
            <ac:spMk id="17" creationId="{48B8473B-47BD-FF2A-EF3D-1BA4BA686C7C}"/>
          </ac:spMkLst>
        </pc:spChg>
        <pc:spChg chg="mod">
          <ac:chgData name="Poojitha Jayadevan" userId="S::poojitha.j@sonata-software.com::cf5319fc-0ad7-4490-82c9-00b9087f3f27" providerId="AD" clId="Web-{0EA8C25B-102E-581F-1ED7-C1EEF4427360}" dt="2026-04-06T10:04:12.799" v="97" actId="1076"/>
          <ac:spMkLst>
            <pc:docMk/>
            <pc:sldMk cId="4049981651" sldId="265"/>
            <ac:spMk id="27" creationId="{F1A3B9C4-5C21-D1DF-50E3-FF69349C33B7}"/>
          </ac:spMkLst>
        </pc:spChg>
        <pc:spChg chg="mod">
          <ac:chgData name="Poojitha Jayadevan" userId="S::poojitha.j@sonata-software.com::cf5319fc-0ad7-4490-82c9-00b9087f3f27" providerId="AD" clId="Web-{0EA8C25B-102E-581F-1ED7-C1EEF4427360}" dt="2026-04-06T10:04:12.971" v="103" actId="1076"/>
          <ac:spMkLst>
            <pc:docMk/>
            <pc:sldMk cId="4049981651" sldId="265"/>
            <ac:spMk id="100" creationId="{01701E7E-B45C-408A-D4FC-F019C773B0F3}"/>
          </ac:spMkLst>
        </pc:spChg>
        <pc:spChg chg="mod">
          <ac:chgData name="Poojitha Jayadevan" userId="S::poojitha.j@sonata-software.com::cf5319fc-0ad7-4490-82c9-00b9087f3f27" providerId="AD" clId="Web-{0EA8C25B-102E-581F-1ED7-C1EEF4427360}" dt="2026-04-06T10:04:13.033" v="105" actId="1076"/>
          <ac:spMkLst>
            <pc:docMk/>
            <pc:sldMk cId="4049981651" sldId="265"/>
            <ac:spMk id="101" creationId="{DEB0277B-2962-BB01-F5EF-E9CD0C13E13F}"/>
          </ac:spMkLst>
        </pc:spChg>
        <pc:spChg chg="mod">
          <ac:chgData name="Poojitha Jayadevan" userId="S::poojitha.j@sonata-software.com::cf5319fc-0ad7-4490-82c9-00b9087f3f27" providerId="AD" clId="Web-{0EA8C25B-102E-581F-1ED7-C1EEF4427360}" dt="2026-04-06T10:04:13.002" v="104" actId="1076"/>
          <ac:spMkLst>
            <pc:docMk/>
            <pc:sldMk cId="4049981651" sldId="265"/>
            <ac:spMk id="103" creationId="{CF633D6E-1666-85C6-5B50-111AAE85895B}"/>
          </ac:spMkLst>
        </pc:spChg>
        <pc:spChg chg="mod">
          <ac:chgData name="Poojitha Jayadevan" userId="S::poojitha.j@sonata-software.com::cf5319fc-0ad7-4490-82c9-00b9087f3f27" providerId="AD" clId="Web-{0EA8C25B-102E-581F-1ED7-C1EEF4427360}" dt="2026-04-06T10:04:13.065" v="106" actId="1076"/>
          <ac:spMkLst>
            <pc:docMk/>
            <pc:sldMk cId="4049981651" sldId="265"/>
            <ac:spMk id="104" creationId="{8B47760C-E8FA-303A-AD73-07BC7DD890D5}"/>
          </ac:spMkLst>
        </pc:spChg>
        <pc:spChg chg="mod">
          <ac:chgData name="Poojitha Jayadevan" userId="S::poojitha.j@sonata-software.com::cf5319fc-0ad7-4490-82c9-00b9087f3f27" providerId="AD" clId="Web-{0EA8C25B-102E-581F-1ED7-C1EEF4427360}" dt="2026-04-06T09:59:42.166" v="3" actId="20577"/>
          <ac:spMkLst>
            <pc:docMk/>
            <pc:sldMk cId="4049981651" sldId="265"/>
            <ac:spMk id="118" creationId="{E7D6969C-BE92-BC9A-8998-FCC55D9486B2}"/>
          </ac:spMkLst>
        </pc:spChg>
        <pc:spChg chg="mod">
          <ac:chgData name="Poojitha Jayadevan" userId="S::poojitha.j@sonata-software.com::cf5319fc-0ad7-4490-82c9-00b9087f3f27" providerId="AD" clId="Web-{0EA8C25B-102E-581F-1ED7-C1EEF4427360}" dt="2026-04-06T10:04:12.955" v="102" actId="1076"/>
          <ac:spMkLst>
            <pc:docMk/>
            <pc:sldMk cId="4049981651" sldId="265"/>
            <ac:spMk id="185" creationId="{7D6DAF87-A8A5-039A-1782-4EDCB732B432}"/>
          </ac:spMkLst>
        </pc:spChg>
        <pc:spChg chg="mod">
          <ac:chgData name="Poojitha Jayadevan" userId="S::poojitha.j@sonata-software.com::cf5319fc-0ad7-4490-82c9-00b9087f3f27" providerId="AD" clId="Web-{0EA8C25B-102E-581F-1ED7-C1EEF4427360}" dt="2026-04-06T10:04:13.096" v="107" actId="1076"/>
          <ac:spMkLst>
            <pc:docMk/>
            <pc:sldMk cId="4049981651" sldId="265"/>
            <ac:spMk id="188" creationId="{40DF7620-A8F7-3C8A-4A10-DB6BE2AC9BD8}"/>
          </ac:spMkLst>
        </pc:spChg>
        <pc:spChg chg="mod">
          <ac:chgData name="Poojitha Jayadevan" userId="S::poojitha.j@sonata-software.com::cf5319fc-0ad7-4490-82c9-00b9087f3f27" providerId="AD" clId="Web-{0EA8C25B-102E-581F-1ED7-C1EEF4427360}" dt="2026-04-06T10:04:13.111" v="108" actId="1076"/>
          <ac:spMkLst>
            <pc:docMk/>
            <pc:sldMk cId="4049981651" sldId="265"/>
            <ac:spMk id="189" creationId="{A0A4118D-F5D8-0551-0C94-F24DE30989C6}"/>
          </ac:spMkLst>
        </pc:spChg>
        <pc:cxnChg chg="mod">
          <ac:chgData name="Poojitha Jayadevan" userId="S::poojitha.j@sonata-software.com::cf5319fc-0ad7-4490-82c9-00b9087f3f27" providerId="AD" clId="Web-{0EA8C25B-102E-581F-1ED7-C1EEF4427360}" dt="2026-04-06T10:04:12.846" v="99" actId="1076"/>
          <ac:cxnSpMkLst>
            <pc:docMk/>
            <pc:sldMk cId="4049981651" sldId="265"/>
            <ac:cxnSpMk id="121" creationId="{83BC0385-7C8D-08AF-25B9-BCC756546265}"/>
          </ac:cxnSpMkLst>
        </pc:cxnChg>
        <pc:cxnChg chg="mod">
          <ac:chgData name="Poojitha Jayadevan" userId="S::poojitha.j@sonata-software.com::cf5319fc-0ad7-4490-82c9-00b9087f3f27" providerId="AD" clId="Web-{0EA8C25B-102E-581F-1ED7-C1EEF4427360}" dt="2026-04-06T10:04:12.893" v="100" actId="1076"/>
          <ac:cxnSpMkLst>
            <pc:docMk/>
            <pc:sldMk cId="4049981651" sldId="265"/>
            <ac:cxnSpMk id="167" creationId="{9D307BF8-AF6D-3F5A-90A0-9CC5CF6E516B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53E898-F562-99A9-B447-D116881A60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F2DB872-A5DB-EDE7-432E-4CFA6797EF4B}"/>
              </a:ext>
            </a:extLst>
          </p:cNvPr>
          <p:cNvSpPr txBox="1"/>
          <p:nvPr/>
        </p:nvSpPr>
        <p:spPr>
          <a:xfrm>
            <a:off x="421551" y="1232880"/>
            <a:ext cx="10969538" cy="24622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 dirty="0">
                <a:solidFill>
                  <a:sysClr val="windowText" lastClr="000000"/>
                </a:solidFill>
                <a:ea typeface="+mn-lt"/>
                <a:cs typeface="+mn-lt"/>
              </a:rPr>
              <a:t>Client overview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1A3B9C4-5C21-D1DF-50E3-FF69349C33B7}"/>
              </a:ext>
            </a:extLst>
          </p:cNvPr>
          <p:cNvSpPr txBox="1"/>
          <p:nvPr/>
        </p:nvSpPr>
        <p:spPr>
          <a:xfrm>
            <a:off x="5216682" y="2452872"/>
            <a:ext cx="3673102" cy="32624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buClr>
                <a:schemeClr val="tx2"/>
              </a:buClr>
            </a:pPr>
            <a:r>
              <a:rPr lang="en-IN" sz="1600" b="1">
                <a:latin typeface="Segoe UI"/>
                <a:cs typeface="Segoe UI"/>
              </a:rPr>
              <a:t>Solutions</a:t>
            </a:r>
            <a:endParaRPr lang="en-US" sz="1400">
              <a:latin typeface="Aptos" panose="020B0004020202020204"/>
              <a:cs typeface="Segoe UI"/>
            </a:endParaRPr>
          </a:p>
          <a:p>
            <a:r>
              <a:rPr lang="en-IN" sz="1400" dirty="0">
                <a:ea typeface="+mn-lt"/>
                <a:cs typeface="+mn-lt"/>
              </a:rPr>
              <a:t>Sonata implemented </a:t>
            </a:r>
            <a:r>
              <a:rPr lang="en-IN" sz="1400" err="1">
                <a:ea typeface="+mn-lt"/>
                <a:cs typeface="+mn-lt"/>
              </a:rPr>
              <a:t>AgentBridge</a:t>
            </a:r>
            <a:r>
              <a:rPr lang="en-IN" sz="1400" dirty="0">
                <a:ea typeface="+mn-lt"/>
                <a:cs typeface="+mn-lt"/>
              </a:rPr>
              <a:t>, its multi-agent AI orchestration framework, to transform the client’s email management process. The solution established an AI-driven workflow foundation capable of understanding email context, classifying requests, and orchestrating </a:t>
            </a:r>
            <a:r>
              <a:rPr lang="en-IN" sz="1400">
                <a:ea typeface="+mn-lt"/>
                <a:cs typeface="+mn-lt"/>
              </a:rPr>
              <a:t>intelligent responses. Specialized AI agents used: </a:t>
            </a:r>
            <a:endParaRPr lang="en-US" sz="140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Triage agent for intent, urgency, and priority classification </a:t>
            </a:r>
            <a:endParaRPr lang="en-US"/>
          </a:p>
          <a:p>
            <a:pP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Response agent  to generate personalized, context-aware email replies using LLMs </a:t>
            </a:r>
            <a:endParaRPr lang="en-US"/>
          </a:p>
          <a:p>
            <a:pP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Approval agent  for human-in-the-loop (HITL) validation of sensitive cases. </a:t>
            </a:r>
            <a:endParaRPr lang="en-US"/>
          </a:p>
          <a:p>
            <a:pPr>
              <a:buFont typeface="Arial"/>
              <a:buChar char="•"/>
            </a:pPr>
            <a:endParaRPr lang="en-US" sz="1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D8EC298-AB34-B5D5-56D5-EF6FB24292F8}"/>
              </a:ext>
            </a:extLst>
          </p:cNvPr>
          <p:cNvSpPr txBox="1"/>
          <p:nvPr/>
        </p:nvSpPr>
        <p:spPr>
          <a:xfrm>
            <a:off x="9387193" y="2319188"/>
            <a:ext cx="2500005" cy="407034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>
                <a:latin typeface="Segoe UI"/>
                <a:cs typeface="Segoe UI"/>
              </a:rPr>
              <a:t>Results</a:t>
            </a:r>
            <a:endParaRPr lang="en-US" sz="1600" b="1">
              <a:latin typeface="Segoe UI"/>
              <a:cs typeface="Segoe UI"/>
            </a:endParaRPr>
          </a:p>
          <a:p>
            <a:pP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50-70% reduction in manual email processing workload   </a:t>
            </a:r>
            <a:endParaRPr lang="en-US"/>
          </a:p>
          <a:p>
            <a:pP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4X acceleration of response turnaround</a:t>
            </a:r>
            <a:endParaRPr lang="en-US"/>
          </a:p>
          <a:p>
            <a:pP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Improved operational efficiency across customer service teams </a:t>
            </a:r>
            <a:endParaRPr lang="en-US" sz="1200" dirty="0"/>
          </a:p>
          <a:p>
            <a:pP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Enhanced governance with structured human-in-the-loop validation </a:t>
            </a:r>
            <a:endParaRPr lang="en-US" sz="12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Modular solution sets the stage for expansion into chat assistants and document processing </a:t>
            </a:r>
            <a:endParaRPr lang="en-US" sz="1200" dirty="0"/>
          </a:p>
          <a:p>
            <a:pP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Enabled scaling of email volume management without a proportional increase in team size </a:t>
            </a:r>
            <a:endParaRPr lang="en-US" sz="12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endParaRPr lang="en-US"/>
          </a:p>
          <a:p>
            <a:pPr>
              <a:buFont typeface="Arial"/>
              <a:buChar char="•"/>
            </a:pPr>
            <a:endParaRPr lang="en-US" sz="1200" dirty="0"/>
          </a:p>
          <a:p>
            <a:pPr>
              <a:buFont typeface="Arial"/>
              <a:buChar char="•"/>
            </a:pPr>
            <a:endParaRPr lang="en-US"/>
          </a:p>
          <a:p>
            <a:pPr marL="171450" indent="-171450">
              <a:buFont typeface="Arial"/>
              <a:buChar char="•"/>
            </a:pPr>
            <a:endParaRPr lang="en-US" sz="1200" dirty="0"/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E7D6969C-BE92-BC9A-8998-FCC55D9486B2}"/>
              </a:ext>
            </a:extLst>
          </p:cNvPr>
          <p:cNvSpPr txBox="1"/>
          <p:nvPr/>
        </p:nvSpPr>
        <p:spPr>
          <a:xfrm>
            <a:off x="291370" y="410102"/>
            <a:ext cx="10846799" cy="76944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IN" sz="4400" b="1">
                <a:solidFill>
                  <a:srgbClr val="000000"/>
                </a:solidFill>
                <a:ea typeface="+mn-lt"/>
                <a:cs typeface="+mn-lt"/>
              </a:rPr>
              <a:t>Trading on intelligence</a:t>
            </a:r>
            <a:endParaRPr lang="en-IN" sz="4400" b="1">
              <a:ea typeface="+mn-lt"/>
              <a:cs typeface="+mn-lt"/>
            </a:endParaRPr>
          </a:p>
        </p:txBody>
      </p: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83BC0385-7C8D-08AF-25B9-BCC756546265}"/>
              </a:ext>
            </a:extLst>
          </p:cNvPr>
          <p:cNvCxnSpPr>
            <a:cxnSpLocks/>
          </p:cNvCxnSpPr>
          <p:nvPr/>
        </p:nvCxnSpPr>
        <p:spPr>
          <a:xfrm flipV="1">
            <a:off x="9191962" y="2390130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9D307BF8-AF6D-3F5A-90A0-9CC5CF6E516B}"/>
              </a:ext>
            </a:extLst>
          </p:cNvPr>
          <p:cNvCxnSpPr>
            <a:cxnSpLocks/>
          </p:cNvCxnSpPr>
          <p:nvPr/>
        </p:nvCxnSpPr>
        <p:spPr>
          <a:xfrm flipV="1">
            <a:off x="5128398" y="2390130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48B8473B-47BD-FF2A-EF3D-1BA4BA686C7C}"/>
              </a:ext>
            </a:extLst>
          </p:cNvPr>
          <p:cNvSpPr txBox="1"/>
          <p:nvPr/>
        </p:nvSpPr>
        <p:spPr>
          <a:xfrm>
            <a:off x="390595" y="2319188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7D6DAF87-A8A5-039A-1782-4EDCB732B432}"/>
              </a:ext>
            </a:extLst>
          </p:cNvPr>
          <p:cNvSpPr/>
          <p:nvPr/>
        </p:nvSpPr>
        <p:spPr>
          <a:xfrm>
            <a:off x="2936384" y="2665524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</a:rPr>
              <a:t>2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01701E7E-B45C-408A-D4FC-F019C773B0F3}"/>
              </a:ext>
            </a:extLst>
          </p:cNvPr>
          <p:cNvSpPr txBox="1"/>
          <p:nvPr/>
        </p:nvSpPr>
        <p:spPr>
          <a:xfrm>
            <a:off x="387817" y="3165072"/>
            <a:ext cx="2306510" cy="6771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100">
                <a:ea typeface="+mn-lt"/>
                <a:cs typeface="+mn-lt"/>
              </a:rPr>
              <a:t>Customer service operations were heavily dependent on manual email handling for investment and portfolio-related queries</a:t>
            </a:r>
            <a:endParaRPr lang="en-US" sz="1100"/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CF633D6E-1666-85C6-5B50-111AAE85895B}"/>
              </a:ext>
            </a:extLst>
          </p:cNvPr>
          <p:cNvSpPr txBox="1"/>
          <p:nvPr/>
        </p:nvSpPr>
        <p:spPr>
          <a:xfrm>
            <a:off x="2936384" y="3077629"/>
            <a:ext cx="2286193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ea typeface="+mn-lt"/>
                <a:cs typeface="+mn-lt"/>
              </a:rPr>
              <a:t>With email volumes rising 12–15% annually, the process became inefficient and hard to scale.</a:t>
            </a:r>
            <a:endParaRPr lang="en-US"/>
          </a:p>
          <a:p>
            <a:endParaRPr lang="en-US" sz="1200" dirty="0">
              <a:ea typeface="+mn-lt"/>
              <a:cs typeface="+mn-lt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DEB0277B-2962-BB01-F5EF-E9CD0C13E13F}"/>
              </a:ext>
            </a:extLst>
          </p:cNvPr>
          <p:cNvSpPr txBox="1"/>
          <p:nvPr/>
        </p:nvSpPr>
        <p:spPr>
          <a:xfrm>
            <a:off x="390595" y="4479476"/>
            <a:ext cx="2145781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ea typeface="+mn-lt"/>
                <a:cs typeface="+mn-lt"/>
              </a:rPr>
              <a:t>30–40 employees manually managed inboxes, leading to inefficiencies and response delays </a:t>
            </a:r>
            <a:endParaRPr lang="en-US">
              <a:ea typeface="+mn-lt"/>
              <a:cs typeface="+mn-lt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8B47760C-E8FA-303A-AD73-07BC7DD890D5}"/>
              </a:ext>
            </a:extLst>
          </p:cNvPr>
          <p:cNvSpPr txBox="1"/>
          <p:nvPr/>
        </p:nvSpPr>
        <p:spPr>
          <a:xfrm>
            <a:off x="2988283" y="4501247"/>
            <a:ext cx="2036535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ea typeface="+mn-lt"/>
                <a:cs typeface="+mn-lt"/>
              </a:rPr>
              <a:t>Microsoft  D365 was </a:t>
            </a:r>
            <a:r>
              <a:rPr lang="en-US" sz="1200" dirty="0">
                <a:ea typeface="+mn-lt"/>
                <a:cs typeface="+mn-lt"/>
              </a:rPr>
              <a:t>available as the CRM but not integrated into the email response process </a:t>
            </a:r>
            <a:endParaRPr lang="en-US" dirty="0">
              <a:ea typeface="+mn-lt"/>
              <a:cs typeface="+mn-lt"/>
            </a:endParaRP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40DF7620-A8F7-3C8A-4A10-DB6BE2AC9BD8}"/>
              </a:ext>
            </a:extLst>
          </p:cNvPr>
          <p:cNvSpPr/>
          <p:nvPr/>
        </p:nvSpPr>
        <p:spPr>
          <a:xfrm>
            <a:off x="390595" y="3994266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A0A4118D-F5D8-0551-0C94-F24DE30989C6}"/>
              </a:ext>
            </a:extLst>
          </p:cNvPr>
          <p:cNvSpPr/>
          <p:nvPr/>
        </p:nvSpPr>
        <p:spPr>
          <a:xfrm>
            <a:off x="390595" y="2665524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00955D25-C854-6EBF-81E8-CE4840EC313F}"/>
              </a:ext>
            </a:extLst>
          </p:cNvPr>
          <p:cNvSpPr/>
          <p:nvPr/>
        </p:nvSpPr>
        <p:spPr>
          <a:xfrm>
            <a:off x="3000778" y="3996341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</a:rPr>
              <a:t>4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6D3E56-2896-77B0-3627-0F8F1D214417}"/>
              </a:ext>
            </a:extLst>
          </p:cNvPr>
          <p:cNvSpPr txBox="1"/>
          <p:nvPr/>
        </p:nvSpPr>
        <p:spPr>
          <a:xfrm>
            <a:off x="534359" y="1621505"/>
            <a:ext cx="10945157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>
                <a:ea typeface="+mn-lt"/>
                <a:cs typeface="+mn-lt"/>
              </a:rPr>
              <a:t>Leading financial services firm, serving leading Wall Street Hedge Funds.</a:t>
            </a:r>
            <a:endParaRPr lang="en-US">
              <a:ea typeface="+mn-lt"/>
              <a:cs typeface="+mn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A0E65F-2795-80DF-A40F-0D3B98FF59F8}"/>
              </a:ext>
            </a:extLst>
          </p:cNvPr>
          <p:cNvSpPr txBox="1"/>
          <p:nvPr/>
        </p:nvSpPr>
        <p:spPr>
          <a:xfrm>
            <a:off x="1771756" y="5664299"/>
            <a:ext cx="2036535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ea typeface="+mn-lt"/>
                <a:cs typeface="+mn-lt"/>
              </a:rPr>
              <a:t>Manual efforts were non-scalable as the email volume grew by ~12-15% YoY basis </a:t>
            </a:r>
            <a:endParaRPr lang="en-US">
              <a:ea typeface="+mn-lt"/>
              <a:cs typeface="+mn-lt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BF336F6-2505-7241-63A1-14633EEF7438}"/>
              </a:ext>
            </a:extLst>
          </p:cNvPr>
          <p:cNvSpPr/>
          <p:nvPr/>
        </p:nvSpPr>
        <p:spPr>
          <a:xfrm>
            <a:off x="1784251" y="5159394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</a:rPr>
              <a:t>5</a:t>
            </a:r>
            <a:endParaRPr lang="en-IN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981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fdac34-9db6-427b-8ab8-479c40b5e3c8">
      <Terms xmlns="http://schemas.microsoft.com/office/infopath/2007/PartnerControls"/>
    </lcf76f155ced4ddcb4097134ff3c332f>
    <TaxCatchAll xmlns="b208fce4-3e29-477c-a989-e36b5cecf3b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5" ma:contentTypeDescription="Create a new document." ma:contentTypeScope="" ma:versionID="9d2d0fd2cd00cfef0cb05d64816f713d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b6044b58272540f99a88e0d1407b3399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27106b-4ea5-4f83-8e20-b202c06a3b3c}" ma:internalName="TaxCatchAll" ma:showField="CatchAllData" ma:web="b208fce4-3e29-477c-a989-e36b5cecf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6936F04-BA5F-4390-89F8-2C02E1379901}">
  <ds:schemaRefs>
    <ds:schemaRef ds:uri="http://schemas.microsoft.com/office/2006/metadata/properties"/>
    <ds:schemaRef ds:uri="http://schemas.microsoft.com/office/infopath/2007/PartnerControls"/>
    <ds:schemaRef ds:uri="0efdac34-9db6-427b-8ab8-479c40b5e3c8"/>
    <ds:schemaRef ds:uri="b208fce4-3e29-477c-a989-e36b5cecf3bb"/>
  </ds:schemaRefs>
</ds:datastoreItem>
</file>

<file path=customXml/itemProps2.xml><?xml version="1.0" encoding="utf-8"?>
<ds:datastoreItem xmlns:ds="http://schemas.openxmlformats.org/officeDocument/2006/customXml" ds:itemID="{22149A36-15FB-4311-A6E9-5F7C55BA2C5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6749E49-28E0-4954-A871-FDB225A48F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fdac34-9db6-427b-8ab8-479c40b5e3c8"/>
    <ds:schemaRef ds:uri="b208fce4-3e29-477c-a989-e36b5cecf3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30</cp:revision>
  <dcterms:created xsi:type="dcterms:W3CDTF">2026-04-06T09:58:54Z</dcterms:created>
  <dcterms:modified xsi:type="dcterms:W3CDTF">2026-04-06T10:04:16Z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  <property fmtid="{D5CDD505-2E9C-101B-9397-08002B2CF9AE}" pid="3" name="MediaServiceImageTags">
    <vt:lpwstr/>
  </property>
</Properties>
</file>