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>
        <p:scale>
          <a:sx n="100" d="100"/>
          <a:sy n="100" d="100"/>
        </p:scale>
        <p:origin x="-288" y="-48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irudha R" userId="0810086d-6cd7-4224-90f1-a552785c16d7" providerId="ADAL" clId="{AF8A163C-81B4-4A0E-A37E-8AD0264388C0}"/>
    <pc:docChg chg="custSel modSld">
      <pc:chgData name="Anirudha R" userId="0810086d-6cd7-4224-90f1-a552785c16d7" providerId="ADAL" clId="{AF8A163C-81B4-4A0E-A37E-8AD0264388C0}" dt="2025-05-15T07:27:57.367" v="16" actId="1076"/>
      <pc:docMkLst>
        <pc:docMk/>
      </pc:docMkLst>
      <pc:sldChg chg="delSp modSp mod">
        <pc:chgData name="Anirudha R" userId="0810086d-6cd7-4224-90f1-a552785c16d7" providerId="ADAL" clId="{AF8A163C-81B4-4A0E-A37E-8AD0264388C0}" dt="2025-05-15T07:27:57.367" v="16" actId="1076"/>
        <pc:sldMkLst>
          <pc:docMk/>
          <pc:sldMk cId="109857222" sldId="256"/>
        </pc:sldMkLst>
        <pc:spChg chg="mod">
          <ac:chgData name="Anirudha R" userId="0810086d-6cd7-4224-90f1-a552785c16d7" providerId="ADAL" clId="{AF8A163C-81B4-4A0E-A37E-8AD0264388C0}" dt="2025-05-15T07:25:12.104" v="0" actId="2711"/>
          <ac:spMkLst>
            <pc:docMk/>
            <pc:sldMk cId="109857222" sldId="256"/>
            <ac:spMk id="5" creationId="{E229E25B-83E5-F133-4B68-46932CC4844B}"/>
          </ac:spMkLst>
        </pc:spChg>
        <pc:spChg chg="mod">
          <ac:chgData name="Anirudha R" userId="0810086d-6cd7-4224-90f1-a552785c16d7" providerId="ADAL" clId="{AF8A163C-81B4-4A0E-A37E-8AD0264388C0}" dt="2025-05-15T07:26:02.095" v="14" actId="554"/>
          <ac:spMkLst>
            <pc:docMk/>
            <pc:sldMk cId="109857222" sldId="256"/>
            <ac:spMk id="6" creationId="{C83B5CE8-84AB-DA9F-9436-564D7355A278}"/>
          </ac:spMkLst>
        </pc:spChg>
        <pc:spChg chg="mod">
          <ac:chgData name="Anirudha R" userId="0810086d-6cd7-4224-90f1-a552785c16d7" providerId="ADAL" clId="{AF8A163C-81B4-4A0E-A37E-8AD0264388C0}" dt="2025-05-15T07:27:55.300" v="15" actId="1076"/>
          <ac:spMkLst>
            <pc:docMk/>
            <pc:sldMk cId="109857222" sldId="256"/>
            <ac:spMk id="7" creationId="{74AA6302-8E45-C322-43C9-8DBE34DAC47E}"/>
          </ac:spMkLst>
        </pc:spChg>
        <pc:spChg chg="mod">
          <ac:chgData name="Anirudha R" userId="0810086d-6cd7-4224-90f1-a552785c16d7" providerId="ADAL" clId="{AF8A163C-81B4-4A0E-A37E-8AD0264388C0}" dt="2025-05-15T07:25:12.104" v="0" actId="2711"/>
          <ac:spMkLst>
            <pc:docMk/>
            <pc:sldMk cId="109857222" sldId="256"/>
            <ac:spMk id="8" creationId="{CFAC1CCD-F2AC-4C70-8527-74711EB02D2C}"/>
          </ac:spMkLst>
        </pc:spChg>
        <pc:spChg chg="mod">
          <ac:chgData name="Anirudha R" userId="0810086d-6cd7-4224-90f1-a552785c16d7" providerId="ADAL" clId="{AF8A163C-81B4-4A0E-A37E-8AD0264388C0}" dt="2025-05-15T07:25:12.104" v="0" actId="2711"/>
          <ac:spMkLst>
            <pc:docMk/>
            <pc:sldMk cId="109857222" sldId="256"/>
            <ac:spMk id="9" creationId="{54B62B7C-3B24-4966-8B7F-798504EA348F}"/>
          </ac:spMkLst>
        </pc:spChg>
        <pc:spChg chg="mod">
          <ac:chgData name="Anirudha R" userId="0810086d-6cd7-4224-90f1-a552785c16d7" providerId="ADAL" clId="{AF8A163C-81B4-4A0E-A37E-8AD0264388C0}" dt="2025-05-15T07:25:12.104" v="0" actId="2711"/>
          <ac:spMkLst>
            <pc:docMk/>
            <pc:sldMk cId="109857222" sldId="256"/>
            <ac:spMk id="10" creationId="{E78C9E7A-5509-441A-8EC6-EBFC8386C6A7}"/>
          </ac:spMkLst>
        </pc:spChg>
        <pc:spChg chg="mod">
          <ac:chgData name="Anirudha R" userId="0810086d-6cd7-4224-90f1-a552785c16d7" providerId="ADAL" clId="{AF8A163C-81B4-4A0E-A37E-8AD0264388C0}" dt="2025-05-15T07:25:12.104" v="0" actId="2711"/>
          <ac:spMkLst>
            <pc:docMk/>
            <pc:sldMk cId="109857222" sldId="256"/>
            <ac:spMk id="12" creationId="{D4C76486-BDC7-41BA-95DB-852F9834DE31}"/>
          </ac:spMkLst>
        </pc:spChg>
        <pc:spChg chg="mod">
          <ac:chgData name="Anirudha R" userId="0810086d-6cd7-4224-90f1-a552785c16d7" providerId="ADAL" clId="{AF8A163C-81B4-4A0E-A37E-8AD0264388C0}" dt="2025-05-15T07:25:12.104" v="0" actId="2711"/>
          <ac:spMkLst>
            <pc:docMk/>
            <pc:sldMk cId="109857222" sldId="256"/>
            <ac:spMk id="16" creationId="{5F72B420-E7AB-B156-89C1-C06DD119F52B}"/>
          </ac:spMkLst>
        </pc:spChg>
        <pc:spChg chg="mod">
          <ac:chgData name="Anirudha R" userId="0810086d-6cd7-4224-90f1-a552785c16d7" providerId="ADAL" clId="{AF8A163C-81B4-4A0E-A37E-8AD0264388C0}" dt="2025-05-15T07:26:02.095" v="14" actId="554"/>
          <ac:spMkLst>
            <pc:docMk/>
            <pc:sldMk cId="109857222" sldId="256"/>
            <ac:spMk id="21" creationId="{5C595C75-EBB1-6130-D6A6-715B64687B19}"/>
          </ac:spMkLst>
        </pc:spChg>
        <pc:spChg chg="mod">
          <ac:chgData name="Anirudha R" userId="0810086d-6cd7-4224-90f1-a552785c16d7" providerId="ADAL" clId="{AF8A163C-81B4-4A0E-A37E-8AD0264388C0}" dt="2025-05-15T07:25:18.398" v="2" actId="1076"/>
          <ac:spMkLst>
            <pc:docMk/>
            <pc:sldMk cId="109857222" sldId="256"/>
            <ac:spMk id="22" creationId="{410E212E-4EBB-9FFD-CB9E-8927D55208A2}"/>
          </ac:spMkLst>
        </pc:spChg>
        <pc:spChg chg="mod">
          <ac:chgData name="Anirudha R" userId="0810086d-6cd7-4224-90f1-a552785c16d7" providerId="ADAL" clId="{AF8A163C-81B4-4A0E-A37E-8AD0264388C0}" dt="2025-05-15T07:25:24.690" v="4" actId="14100"/>
          <ac:spMkLst>
            <pc:docMk/>
            <pc:sldMk cId="109857222" sldId="256"/>
            <ac:spMk id="23" creationId="{4A023F7E-7E6C-63BA-06AA-A66A635F86CE}"/>
          </ac:spMkLst>
        </pc:spChg>
        <pc:spChg chg="mod">
          <ac:chgData name="Anirudha R" userId="0810086d-6cd7-4224-90f1-a552785c16d7" providerId="ADAL" clId="{AF8A163C-81B4-4A0E-A37E-8AD0264388C0}" dt="2025-05-15T07:25:21.056" v="3" actId="14100"/>
          <ac:spMkLst>
            <pc:docMk/>
            <pc:sldMk cId="109857222" sldId="256"/>
            <ac:spMk id="24" creationId="{B1585D3F-CD24-8285-5B48-7566894739AE}"/>
          </ac:spMkLst>
        </pc:spChg>
        <pc:spChg chg="mod">
          <ac:chgData name="Anirudha R" userId="0810086d-6cd7-4224-90f1-a552785c16d7" providerId="ADAL" clId="{AF8A163C-81B4-4A0E-A37E-8AD0264388C0}" dt="2025-05-15T07:25:12.104" v="0" actId="2711"/>
          <ac:spMkLst>
            <pc:docMk/>
            <pc:sldMk cId="109857222" sldId="256"/>
            <ac:spMk id="25" creationId="{9101C7D4-1DF8-F8D2-CB03-AD4DD5E79C62}"/>
          </ac:spMkLst>
        </pc:spChg>
        <pc:cxnChg chg="del">
          <ac:chgData name="Anirudha R" userId="0810086d-6cd7-4224-90f1-a552785c16d7" providerId="ADAL" clId="{AF8A163C-81B4-4A0E-A37E-8AD0264388C0}" dt="2025-05-15T07:25:53.558" v="13" actId="478"/>
          <ac:cxnSpMkLst>
            <pc:docMk/>
            <pc:sldMk cId="109857222" sldId="256"/>
            <ac:cxnSpMk id="15" creationId="{B22B16DA-6D5B-E883-79BF-55815AC611E7}"/>
          </ac:cxnSpMkLst>
        </pc:cxnChg>
        <pc:cxnChg chg="mod">
          <ac:chgData name="Anirudha R" userId="0810086d-6cd7-4224-90f1-a552785c16d7" providerId="ADAL" clId="{AF8A163C-81B4-4A0E-A37E-8AD0264388C0}" dt="2025-05-15T07:27:57.367" v="16" actId="1076"/>
          <ac:cxnSpMkLst>
            <pc:docMk/>
            <pc:sldMk cId="109857222" sldId="256"/>
            <ac:cxnSpMk id="20" creationId="{ECCCB4D0-1564-8467-1935-0C1071718870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160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106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384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721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56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486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842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068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364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285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250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3809068-18A3-0333-AE21-E090EF3C7CC5}"/>
              </a:ext>
            </a:extLst>
          </p:cNvPr>
          <p:cNvCxnSpPr>
            <a:cxnSpLocks/>
          </p:cNvCxnSpPr>
          <p:nvPr userDrawn="1"/>
        </p:nvCxnSpPr>
        <p:spPr>
          <a:xfrm>
            <a:off x="2539545" y="6519294"/>
            <a:ext cx="7507129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B0163599-1BE3-51ED-A6E2-E85228BF65D3}"/>
              </a:ext>
            </a:extLst>
          </p:cNvPr>
          <p:cNvSpPr txBox="1"/>
          <p:nvPr userDrawn="1"/>
        </p:nvSpPr>
        <p:spPr>
          <a:xfrm>
            <a:off x="429492" y="6403878"/>
            <a:ext cx="2365024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900">
                <a:solidFill>
                  <a:schemeClr val="tx1">
                    <a:lumMod val="65000"/>
                    <a:lumOff val="35000"/>
                  </a:schemeClr>
                </a:solidFill>
              </a:rPr>
              <a:t>© Sonata Software Ltd., 2024. Confidential.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3B6B922-1B7C-D827-4FD4-679B4CCFACA0}"/>
              </a:ext>
            </a:extLst>
          </p:cNvPr>
          <p:cNvSpPr/>
          <p:nvPr userDrawn="1"/>
        </p:nvSpPr>
        <p:spPr>
          <a:xfrm>
            <a:off x="178177" y="6382984"/>
            <a:ext cx="272620" cy="27262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C98A722-CFA4-E0BD-901D-4321E023F7C1}"/>
              </a:ext>
            </a:extLst>
          </p:cNvPr>
          <p:cNvSpPr txBox="1"/>
          <p:nvPr userDrawn="1"/>
        </p:nvSpPr>
        <p:spPr>
          <a:xfrm>
            <a:off x="163888" y="6426961"/>
            <a:ext cx="298450" cy="18466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fld id="{9B921A13-A0CF-BB4B-BAC0-8BA32D0B4676}" type="slidenum">
              <a:rPr lang="en-US" sz="1200" b="0" i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alibri" charset="0"/>
                <a:cs typeface="Calibri" charset="0"/>
              </a:rPr>
              <a:pPr algn="ctr"/>
              <a:t>‹#›</a:t>
            </a:fld>
            <a:endParaRPr lang="en-US" sz="1400" b="0" i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Calibri" charset="0"/>
              <a:cs typeface="Calibri" charset="0"/>
            </a:endParaRPr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FB407352-4C8E-4949-B54D-47B0A651019A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0198713" y="6309774"/>
            <a:ext cx="1858783" cy="420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5088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3">
            <a:extLst>
              <a:ext uri="{FF2B5EF4-FFF2-40B4-BE49-F238E27FC236}">
                <a16:creationId xmlns:a16="http://schemas.microsoft.com/office/drawing/2014/main" id="{E229E25B-83E5-F133-4B68-46932CC4844B}"/>
              </a:ext>
            </a:extLst>
          </p:cNvPr>
          <p:cNvSpPr txBox="1"/>
          <p:nvPr/>
        </p:nvSpPr>
        <p:spPr>
          <a:xfrm>
            <a:off x="388894" y="1036937"/>
            <a:ext cx="10969538" cy="492443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>
                <a:solidFill>
                  <a:sysClr val="windowText" lastClr="000000"/>
                </a:solidFill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The company operates in the mortgage lending and servicing industry, specializing in the origination and servicing of U.S. mortgage loans, along with managing investments tied to the U.S. mortgage market. </a:t>
            </a:r>
            <a:endParaRPr lang="en-US" dirty="0">
              <a:solidFill>
                <a:sysClr val="windowText" lastClr="00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" name="TextBox 26">
            <a:extLst>
              <a:ext uri="{FF2B5EF4-FFF2-40B4-BE49-F238E27FC236}">
                <a16:creationId xmlns:a16="http://schemas.microsoft.com/office/drawing/2014/main" id="{C83B5CE8-84AB-DA9F-9436-564D7355A278}"/>
              </a:ext>
            </a:extLst>
          </p:cNvPr>
          <p:cNvSpPr txBox="1"/>
          <p:nvPr/>
        </p:nvSpPr>
        <p:spPr>
          <a:xfrm>
            <a:off x="5323629" y="2746977"/>
            <a:ext cx="3673102" cy="2254463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Solutions</a:t>
            </a:r>
          </a:p>
          <a:p>
            <a:pPr marL="171450" indent="-171450"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Sonata executed a strategic upgrade of the Loans platform to .NET 8.0.</a:t>
            </a:r>
            <a:endParaRPr lang="en-US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Advanced tools used in the modernization included Amazon Q, GitHub Copilot, and Generative AI.</a:t>
            </a:r>
            <a:endParaRPr lang="en-US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36 projects were refactored as part of the upgrade.</a:t>
            </a:r>
            <a:endParaRPr lang="en-US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Deprecated dependencies were eliminated, improving system efficiency.</a:t>
            </a:r>
            <a:endParaRPr lang="en-US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Best practices like modular architecture and removal of unnecessary dependencies were implemented.</a:t>
            </a:r>
            <a:endParaRPr lang="en-US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74AA6302-8E45-C322-43C9-8DBE34DAC47E}"/>
              </a:ext>
            </a:extLst>
          </p:cNvPr>
          <p:cNvSpPr txBox="1"/>
          <p:nvPr/>
        </p:nvSpPr>
        <p:spPr>
          <a:xfrm>
            <a:off x="9310765" y="2746977"/>
            <a:ext cx="2500005" cy="163891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Results</a:t>
            </a:r>
            <a:endParaRPr lang="en-US" sz="16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30% reduction in time and effort for the upgrade </a:t>
            </a:r>
          </a:p>
          <a:p>
            <a:pPr marL="171450" indent="-171450"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Up to 5x increase in request throughput </a:t>
            </a:r>
          </a:p>
          <a:p>
            <a:pPr marL="171450" indent="-171450"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30%-50% reduction in memory usage </a:t>
            </a:r>
          </a:p>
        </p:txBody>
      </p:sp>
      <p:sp>
        <p:nvSpPr>
          <p:cNvPr id="8" name="TextBox 58">
            <a:extLst>
              <a:ext uri="{FF2B5EF4-FFF2-40B4-BE49-F238E27FC236}">
                <a16:creationId xmlns:a16="http://schemas.microsoft.com/office/drawing/2014/main" id="{CFAC1CCD-F2AC-4C70-8527-74711EB02D2C}"/>
              </a:ext>
            </a:extLst>
          </p:cNvPr>
          <p:cNvSpPr txBox="1"/>
          <p:nvPr/>
        </p:nvSpPr>
        <p:spPr>
          <a:xfrm>
            <a:off x="390595" y="1816514"/>
            <a:ext cx="1003147" cy="4431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en-IN" sz="1600" b="1">
                <a:latin typeface="Segoe UI" panose="020B0502040204020203" pitchFamily="34" charset="0"/>
                <a:cs typeface="Segoe UI" panose="020B0502040204020203" pitchFamily="34" charset="0"/>
              </a:rPr>
              <a:t>Client</a:t>
            </a:r>
          </a:p>
          <a:p>
            <a:pPr>
              <a:lnSpc>
                <a:spcPct val="90000"/>
              </a:lnSpc>
            </a:pPr>
            <a:r>
              <a:rPr lang="en-IN" sz="1600" b="1">
                <a:latin typeface="Segoe UI" panose="020B0502040204020203" pitchFamily="34" charset="0"/>
                <a:cs typeface="Segoe UI" panose="020B0502040204020203" pitchFamily="34" charset="0"/>
              </a:rPr>
              <a:t>Overview</a:t>
            </a:r>
          </a:p>
        </p:txBody>
      </p:sp>
      <p:sp>
        <p:nvSpPr>
          <p:cNvPr id="9" name="TextBox 62">
            <a:extLst>
              <a:ext uri="{FF2B5EF4-FFF2-40B4-BE49-F238E27FC236}">
                <a16:creationId xmlns:a16="http://schemas.microsoft.com/office/drawing/2014/main" id="{54B62B7C-3B24-4966-8B7F-798504EA348F}"/>
              </a:ext>
            </a:extLst>
          </p:cNvPr>
          <p:cNvSpPr txBox="1"/>
          <p:nvPr/>
        </p:nvSpPr>
        <p:spPr>
          <a:xfrm>
            <a:off x="1595624" y="1853447"/>
            <a:ext cx="635204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>
                <a:latin typeface="Segoe UI" panose="020B0502040204020203" pitchFamily="34" charset="0"/>
                <a:cs typeface="Segoe UI" panose="020B0502040204020203" pitchFamily="34" charset="0"/>
              </a:rPr>
              <a:t>Industry</a:t>
            </a:r>
          </a:p>
          <a:p>
            <a:r>
              <a:rPr lang="en-IN" sz="1200" b="1">
                <a:latin typeface="Segoe UI" panose="020B0502040204020203" pitchFamily="34" charset="0"/>
                <a:cs typeface="Segoe UI" panose="020B0502040204020203" pitchFamily="34" charset="0"/>
              </a:rPr>
              <a:t>TMT</a:t>
            </a:r>
          </a:p>
        </p:txBody>
      </p:sp>
      <p:sp>
        <p:nvSpPr>
          <p:cNvPr id="10" name="TextBox 63">
            <a:extLst>
              <a:ext uri="{FF2B5EF4-FFF2-40B4-BE49-F238E27FC236}">
                <a16:creationId xmlns:a16="http://schemas.microsoft.com/office/drawing/2014/main" id="{E78C9E7A-5509-441A-8EC6-EBFC8386C6A7}"/>
              </a:ext>
            </a:extLst>
          </p:cNvPr>
          <p:cNvSpPr txBox="1"/>
          <p:nvPr/>
        </p:nvSpPr>
        <p:spPr>
          <a:xfrm>
            <a:off x="2536376" y="1853447"/>
            <a:ext cx="920602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Revenue</a:t>
            </a:r>
          </a:p>
          <a:p>
            <a:r>
              <a:rPr lang="en-IN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$1.6 billion​</a:t>
            </a:r>
            <a:endParaRPr lang="en-US" sz="12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1" name="TextBox 66">
            <a:extLst>
              <a:ext uri="{FF2B5EF4-FFF2-40B4-BE49-F238E27FC236}">
                <a16:creationId xmlns:a16="http://schemas.microsoft.com/office/drawing/2014/main" id="{D4C76486-BDC7-41BA-95DB-852F9834DE31}"/>
              </a:ext>
            </a:extLst>
          </p:cNvPr>
          <p:cNvSpPr txBox="1"/>
          <p:nvPr/>
        </p:nvSpPr>
        <p:spPr>
          <a:xfrm>
            <a:off x="3762526" y="1853447"/>
            <a:ext cx="1031944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Employees</a:t>
            </a:r>
            <a:b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Washington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2" name="TextBox 66">
            <a:extLst>
              <a:ext uri="{FF2B5EF4-FFF2-40B4-BE49-F238E27FC236}">
                <a16:creationId xmlns:a16="http://schemas.microsoft.com/office/drawing/2014/main" id="{D4C76486-BDC7-41BA-95DB-852F9834DE31}"/>
              </a:ext>
            </a:extLst>
          </p:cNvPr>
          <p:cNvSpPr txBox="1"/>
          <p:nvPr/>
        </p:nvSpPr>
        <p:spPr>
          <a:xfrm>
            <a:off x="5100018" y="1853447"/>
            <a:ext cx="1270635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b="1">
                <a:latin typeface="Segoe UI" panose="020B0502040204020203" pitchFamily="34" charset="0"/>
                <a:cs typeface="Segoe UI" panose="020B0502040204020203" pitchFamily="34" charset="0"/>
              </a:rPr>
              <a:t>Headquarters</a:t>
            </a:r>
            <a:b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IN" sz="1200">
                <a:latin typeface="Segoe UI" panose="020B0502040204020203" pitchFamily="34" charset="0"/>
                <a:cs typeface="Segoe UI" panose="020B0502040204020203" pitchFamily="34" charset="0"/>
              </a:rPr>
              <a:t>California</a:t>
            </a:r>
            <a:endParaRPr lang="en-US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27CB218-C496-374F-C222-593DC0A956DC}"/>
              </a:ext>
            </a:extLst>
          </p:cNvPr>
          <p:cNvCxnSpPr>
            <a:cxnSpLocks/>
          </p:cNvCxnSpPr>
          <p:nvPr/>
        </p:nvCxnSpPr>
        <p:spPr>
          <a:xfrm>
            <a:off x="2383602" y="1816514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B7C10037-0A5B-1E22-7F83-63E39553E5A3}"/>
              </a:ext>
            </a:extLst>
          </p:cNvPr>
          <p:cNvCxnSpPr>
            <a:cxnSpLocks/>
          </p:cNvCxnSpPr>
          <p:nvPr/>
        </p:nvCxnSpPr>
        <p:spPr>
          <a:xfrm>
            <a:off x="4947244" y="1816514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17">
            <a:extLst>
              <a:ext uri="{FF2B5EF4-FFF2-40B4-BE49-F238E27FC236}">
                <a16:creationId xmlns:a16="http://schemas.microsoft.com/office/drawing/2014/main" id="{5F72B420-E7AB-B156-89C1-C06DD119F52B}"/>
              </a:ext>
            </a:extLst>
          </p:cNvPr>
          <p:cNvSpPr txBox="1"/>
          <p:nvPr/>
        </p:nvSpPr>
        <p:spPr>
          <a:xfrm>
            <a:off x="291370" y="148845"/>
            <a:ext cx="10846799" cy="156966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4800" b="1" dirty="0">
                <a:solidFill>
                  <a:srgbClr val="000000"/>
                </a:solidFill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Mortgage meets modern.NET </a:t>
            </a:r>
            <a:endParaRPr lang="en-US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en-IN" sz="48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4CF4E5AC-B001-730F-634A-93A83F4E1AEC}"/>
              </a:ext>
            </a:extLst>
          </p:cNvPr>
          <p:cNvCxnSpPr>
            <a:cxnSpLocks/>
          </p:cNvCxnSpPr>
          <p:nvPr/>
        </p:nvCxnSpPr>
        <p:spPr>
          <a:xfrm>
            <a:off x="291371" y="2479933"/>
            <a:ext cx="11391548" cy="0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3C2C966-49F2-A8AA-2ECD-2D3DF58E8A92}"/>
              </a:ext>
            </a:extLst>
          </p:cNvPr>
          <p:cNvCxnSpPr>
            <a:cxnSpLocks/>
          </p:cNvCxnSpPr>
          <p:nvPr/>
        </p:nvCxnSpPr>
        <p:spPr>
          <a:xfrm flipV="1">
            <a:off x="9191962" y="2817919"/>
            <a:ext cx="0" cy="3065923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93B566BE-2D84-C658-2204-0D96E33339F0}"/>
              </a:ext>
            </a:extLst>
          </p:cNvPr>
          <p:cNvCxnSpPr>
            <a:cxnSpLocks/>
          </p:cNvCxnSpPr>
          <p:nvPr/>
        </p:nvCxnSpPr>
        <p:spPr>
          <a:xfrm>
            <a:off x="3609752" y="1816514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CCCB4D0-1564-8467-1935-0C1071718870}"/>
              </a:ext>
            </a:extLst>
          </p:cNvPr>
          <p:cNvCxnSpPr>
            <a:cxnSpLocks/>
          </p:cNvCxnSpPr>
          <p:nvPr/>
        </p:nvCxnSpPr>
        <p:spPr>
          <a:xfrm flipV="1">
            <a:off x="5100018" y="2817919"/>
            <a:ext cx="0" cy="3065923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16">
            <a:extLst>
              <a:ext uri="{FF2B5EF4-FFF2-40B4-BE49-F238E27FC236}">
                <a16:creationId xmlns:a16="http://schemas.microsoft.com/office/drawing/2014/main" id="{5C595C75-EBB1-6130-D6A6-715B64687B19}"/>
              </a:ext>
            </a:extLst>
          </p:cNvPr>
          <p:cNvSpPr txBox="1"/>
          <p:nvPr/>
        </p:nvSpPr>
        <p:spPr>
          <a:xfrm>
            <a:off x="390595" y="2746977"/>
            <a:ext cx="2118995" cy="26648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5000"/>
              </a:lnSpc>
            </a:pPr>
            <a:r>
              <a:rPr lang="en-IN" sz="1600" b="1">
                <a:latin typeface="Segoe UI" panose="020B0502040204020203" pitchFamily="34" charset="0"/>
                <a:cs typeface="Segoe UI" panose="020B0502040204020203" pitchFamily="34" charset="0"/>
              </a:rPr>
              <a:t>The Pressure Points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410E212E-4EBB-9FFD-CB9E-8927D55208A2}"/>
              </a:ext>
            </a:extLst>
          </p:cNvPr>
          <p:cNvSpPr/>
          <p:nvPr/>
        </p:nvSpPr>
        <p:spPr>
          <a:xfrm>
            <a:off x="2724439" y="3093313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</a:t>
            </a:r>
          </a:p>
        </p:txBody>
      </p:sp>
      <p:sp>
        <p:nvSpPr>
          <p:cNvPr id="23" name="TextBox 99">
            <a:extLst>
              <a:ext uri="{FF2B5EF4-FFF2-40B4-BE49-F238E27FC236}">
                <a16:creationId xmlns:a16="http://schemas.microsoft.com/office/drawing/2014/main" id="{4A023F7E-7E6C-63BA-06AA-A66A635F86CE}"/>
              </a:ext>
            </a:extLst>
          </p:cNvPr>
          <p:cNvSpPr txBox="1"/>
          <p:nvPr/>
        </p:nvSpPr>
        <p:spPr>
          <a:xfrm>
            <a:off x="387817" y="3592861"/>
            <a:ext cx="1732813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The client’s legacy Loans platform was built on .NET 4.x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4" name="TextBox 102">
            <a:extLst>
              <a:ext uri="{FF2B5EF4-FFF2-40B4-BE49-F238E27FC236}">
                <a16:creationId xmlns:a16="http://schemas.microsoft.com/office/drawing/2014/main" id="{B1585D3F-CD24-8285-5B48-7566894739AE}"/>
              </a:ext>
            </a:extLst>
          </p:cNvPr>
          <p:cNvSpPr txBox="1"/>
          <p:nvPr/>
        </p:nvSpPr>
        <p:spPr>
          <a:xfrm>
            <a:off x="2724438" y="3592861"/>
            <a:ext cx="2070025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The platform needed modernization to align with evolving technology standards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5" name="TextBox 100">
            <a:extLst>
              <a:ext uri="{FF2B5EF4-FFF2-40B4-BE49-F238E27FC236}">
                <a16:creationId xmlns:a16="http://schemas.microsoft.com/office/drawing/2014/main" id="{9101C7D4-1DF8-F8D2-CB03-AD4DD5E79C62}"/>
              </a:ext>
            </a:extLst>
          </p:cNvPr>
          <p:cNvSpPr txBox="1"/>
          <p:nvPr/>
        </p:nvSpPr>
        <p:spPr>
          <a:xfrm>
            <a:off x="390595" y="4907266"/>
            <a:ext cx="2145781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The system relied on outdated libraries, affecting performance, maintainability, and scalability</a:t>
            </a:r>
            <a:endParaRPr lang="en-US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85BC572A-C1F6-681C-A59D-7FC886BA8173}"/>
              </a:ext>
            </a:extLst>
          </p:cNvPr>
          <p:cNvSpPr/>
          <p:nvPr/>
        </p:nvSpPr>
        <p:spPr>
          <a:xfrm>
            <a:off x="390595" y="4422055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3</a:t>
            </a: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A5E4AA9F-80F9-D831-45AC-7791F8DABFEF}"/>
              </a:ext>
            </a:extLst>
          </p:cNvPr>
          <p:cNvSpPr/>
          <p:nvPr/>
        </p:nvSpPr>
        <p:spPr>
          <a:xfrm>
            <a:off x="390595" y="3093313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E1FBA3BF4E77A41AF443D635403B8B2" ma:contentTypeVersion="15" ma:contentTypeDescription="Create a new document." ma:contentTypeScope="" ma:versionID="41a8d25fc42bf2a24f3d13bae9652c08">
  <xsd:schema xmlns:xsd="http://www.w3.org/2001/XMLSchema" xmlns:xs="http://www.w3.org/2001/XMLSchema" xmlns:p="http://schemas.microsoft.com/office/2006/metadata/properties" xmlns:ns2="0efdac34-9db6-427b-8ab8-479c40b5e3c8" xmlns:ns3="b208fce4-3e29-477c-a989-e36b5cecf3bb" targetNamespace="http://schemas.microsoft.com/office/2006/metadata/properties" ma:root="true" ma:fieldsID="3b793fa45ac2d12e2420044b715fa9fb" ns2:_="" ns3:_="">
    <xsd:import namespace="0efdac34-9db6-427b-8ab8-479c40b5e3c8"/>
    <xsd:import namespace="b208fce4-3e29-477c-a989-e36b5cecf3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BillingMetadata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fdac34-9db6-427b-8ab8-479c40b5e3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8" nillable="true" ma:displayName="MediaServiceBillingMetadata" ma:hidden="true" ma:internalName="MediaServiceBillingMetadata" ma:readOnly="true">
      <xsd:simpleType>
        <xsd:restriction base="dms:Note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f0ce735-7fc1-4351-94dd-0d08111293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08fce4-3e29-477c-a989-e36b5cecf3bb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e927106b-4ea5-4f83-8e20-b202c06a3b3c}" ma:internalName="TaxCatchAll" ma:showField="CatchAllData" ma:web="b208fce4-3e29-477c-a989-e36b5cecf3b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efdac34-9db6-427b-8ab8-479c40b5e3c8">
      <Terms xmlns="http://schemas.microsoft.com/office/infopath/2007/PartnerControls"/>
    </lcf76f155ced4ddcb4097134ff3c332f>
    <TaxCatchAll xmlns="b208fce4-3e29-477c-a989-e36b5cecf3bb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7126F7F-B57A-4D1A-9AC9-6903D21B3F9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efdac34-9db6-427b-8ab8-479c40b5e3c8"/>
    <ds:schemaRef ds:uri="b208fce4-3e29-477c-a989-e36b5cecf3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AF11094-3924-4173-8672-D141C4FF8DCC}">
  <ds:schemaRefs>
    <ds:schemaRef ds:uri="http://www.w3.org/XML/1998/namespace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purl.org/dc/dcmitype/"/>
    <ds:schemaRef ds:uri="b208fce4-3e29-477c-a989-e36b5cecf3bb"/>
    <ds:schemaRef ds:uri="http://schemas.openxmlformats.org/package/2006/metadata/core-properties"/>
    <ds:schemaRef ds:uri="0efdac34-9db6-427b-8ab8-479c40b5e3c8"/>
    <ds:schemaRef ds:uri="http://purl.org/dc/terms/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6CEB5420-1402-46F2-BB8D-2AA21D73D62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192</Words>
  <Application>Microsoft Office PowerPoint</Application>
  <PresentationFormat>Widescreen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Segoe UI</vt:lpstr>
      <vt:lpstr>1_office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Anirudha R</dc:creator>
  <cp:lastModifiedBy>Anirudha R</cp:lastModifiedBy>
  <cp:revision>30</cp:revision>
  <dcterms:created xsi:type="dcterms:W3CDTF">2025-05-06T14:27:44Z</dcterms:created>
  <dcterms:modified xsi:type="dcterms:W3CDTF">2025-05-15T07:27:57Z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0x010100FE1FBA3BF4E77A41AF443D635403B8B2</vt:lpwstr>
  </property>
  <property fmtid="{D5CDD505-2E9C-101B-9397-08002B2CF9AE}" pid="3" name="MediaServiceImageTags">
    <vt:lpwstr/>
  </property>
</Properties>
</file>