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62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C041F54-4687-55C5-0E16-AA3ED8D0E2E1}" v="14" dt="2025-07-08T09:06:17.97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5" d="100"/>
          <a:sy n="75" d="100"/>
        </p:scale>
        <p:origin x="874" y="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oojitha Jayadevan" userId="S::poojitha.j@sonata-software.com::cf5319fc-0ad7-4490-82c9-00b9087f3f27" providerId="AD" clId="Web-{CFDEDF21-68C3-AE57-BCFE-E0352DB07729}"/>
    <pc:docChg chg="addSld delSld modSld">
      <pc:chgData name="Poojitha Jayadevan" userId="S::poojitha.j@sonata-software.com::cf5319fc-0ad7-4490-82c9-00b9087f3f27" providerId="AD" clId="Web-{CFDEDF21-68C3-AE57-BCFE-E0352DB07729}" dt="2025-06-26T10:26:05.957" v="42" actId="20577"/>
      <pc:docMkLst>
        <pc:docMk/>
      </pc:docMkLst>
      <pc:sldChg chg="del">
        <pc:chgData name="Poojitha Jayadevan" userId="S::poojitha.j@sonata-software.com::cf5319fc-0ad7-4490-82c9-00b9087f3f27" providerId="AD" clId="Web-{CFDEDF21-68C3-AE57-BCFE-E0352DB07729}" dt="2025-06-26T10:24:24.360" v="1"/>
        <pc:sldMkLst>
          <pc:docMk/>
          <pc:sldMk cId="109857222" sldId="256"/>
        </pc:sldMkLst>
      </pc:sldChg>
      <pc:sldChg chg="modSp add">
        <pc:chgData name="Poojitha Jayadevan" userId="S::poojitha.j@sonata-software.com::cf5319fc-0ad7-4490-82c9-00b9087f3f27" providerId="AD" clId="Web-{CFDEDF21-68C3-AE57-BCFE-E0352DB07729}" dt="2025-06-26T10:26:05.957" v="42" actId="20577"/>
        <pc:sldMkLst>
          <pc:docMk/>
          <pc:sldMk cId="3013969633" sldId="262"/>
        </pc:sldMkLst>
        <pc:spChg chg="mod">
          <ac:chgData name="Poojitha Jayadevan" userId="S::poojitha.j@sonata-software.com::cf5319fc-0ad7-4490-82c9-00b9087f3f27" providerId="AD" clId="Web-{CFDEDF21-68C3-AE57-BCFE-E0352DB07729}" dt="2025-06-26T10:24:50.142" v="21" actId="20577"/>
          <ac:spMkLst>
            <pc:docMk/>
            <pc:sldMk cId="3013969633" sldId="262"/>
            <ac:spMk id="4" creationId="{E229E25B-83E5-F133-4B68-46932CC4844B}"/>
          </ac:spMkLst>
        </pc:spChg>
        <pc:spChg chg="mod">
          <ac:chgData name="Poojitha Jayadevan" userId="S::poojitha.j@sonata-software.com::cf5319fc-0ad7-4490-82c9-00b9087f3f27" providerId="AD" clId="Web-{CFDEDF21-68C3-AE57-BCFE-E0352DB07729}" dt="2025-06-26T10:25:57.285" v="41" actId="20577"/>
          <ac:spMkLst>
            <pc:docMk/>
            <pc:sldMk cId="3013969633" sldId="262"/>
            <ac:spMk id="9" creationId="{74AA6302-8E45-C322-43C9-8DBE34DAC47E}"/>
          </ac:spMkLst>
        </pc:spChg>
        <pc:spChg chg="mod">
          <ac:chgData name="Poojitha Jayadevan" userId="S::poojitha.j@sonata-software.com::cf5319fc-0ad7-4490-82c9-00b9087f3f27" providerId="AD" clId="Web-{CFDEDF21-68C3-AE57-BCFE-E0352DB07729}" dt="2025-06-26T10:25:43.191" v="36" actId="20577"/>
          <ac:spMkLst>
            <pc:docMk/>
            <pc:sldMk cId="3013969633" sldId="262"/>
            <ac:spMk id="27" creationId="{C83B5CE8-84AB-DA9F-9436-564D7355A278}"/>
          </ac:spMkLst>
        </pc:spChg>
        <pc:spChg chg="mod">
          <ac:chgData name="Poojitha Jayadevan" userId="S::poojitha.j@sonata-software.com::cf5319fc-0ad7-4490-82c9-00b9087f3f27" providerId="AD" clId="Web-{CFDEDF21-68C3-AE57-BCFE-E0352DB07729}" dt="2025-06-26T10:24:55.189" v="24" actId="20577"/>
          <ac:spMkLst>
            <pc:docMk/>
            <pc:sldMk cId="3013969633" sldId="262"/>
            <ac:spMk id="100" creationId="{4A023F7E-7E6C-63BA-06AA-A66A635F86CE}"/>
          </ac:spMkLst>
        </pc:spChg>
        <pc:spChg chg="mod">
          <ac:chgData name="Poojitha Jayadevan" userId="S::poojitha.j@sonata-software.com::cf5319fc-0ad7-4490-82c9-00b9087f3f27" providerId="AD" clId="Web-{CFDEDF21-68C3-AE57-BCFE-E0352DB07729}" dt="2025-06-26T10:25:06.768" v="29" actId="20577"/>
          <ac:spMkLst>
            <pc:docMk/>
            <pc:sldMk cId="3013969633" sldId="262"/>
            <ac:spMk id="101" creationId="{9101C7D4-1DF8-F8D2-CB03-AD4DD5E79C62}"/>
          </ac:spMkLst>
        </pc:spChg>
        <pc:spChg chg="mod">
          <ac:chgData name="Poojitha Jayadevan" userId="S::poojitha.j@sonata-software.com::cf5319fc-0ad7-4490-82c9-00b9087f3f27" providerId="AD" clId="Web-{CFDEDF21-68C3-AE57-BCFE-E0352DB07729}" dt="2025-06-26T10:25:01.189" v="27" actId="20577"/>
          <ac:spMkLst>
            <pc:docMk/>
            <pc:sldMk cId="3013969633" sldId="262"/>
            <ac:spMk id="103" creationId="{B1585D3F-CD24-8285-5B48-7566894739AE}"/>
          </ac:spMkLst>
        </pc:spChg>
        <pc:spChg chg="mod">
          <ac:chgData name="Poojitha Jayadevan" userId="S::poojitha.j@sonata-software.com::cf5319fc-0ad7-4490-82c9-00b9087f3f27" providerId="AD" clId="Web-{CFDEDF21-68C3-AE57-BCFE-E0352DB07729}" dt="2025-06-26T10:25:32.081" v="32" actId="20577"/>
          <ac:spMkLst>
            <pc:docMk/>
            <pc:sldMk cId="3013969633" sldId="262"/>
            <ac:spMk id="104" creationId="{37B77DFB-D7D0-B5E6-2FC1-2468DDF9629C}"/>
          </ac:spMkLst>
        </pc:spChg>
        <pc:spChg chg="mod">
          <ac:chgData name="Poojitha Jayadevan" userId="S::poojitha.j@sonata-software.com::cf5319fc-0ad7-4490-82c9-00b9087f3f27" providerId="AD" clId="Web-{CFDEDF21-68C3-AE57-BCFE-E0352DB07729}" dt="2025-06-26T10:26:05.957" v="42" actId="20577"/>
          <ac:spMkLst>
            <pc:docMk/>
            <pc:sldMk cId="3013969633" sldId="262"/>
            <ac:spMk id="118" creationId="{5F72B420-E7AB-B156-89C1-C06DD119F52B}"/>
          </ac:spMkLst>
        </pc:spChg>
      </pc:sldChg>
    </pc:docChg>
  </pc:docChgLst>
  <pc:docChgLst>
    <pc:chgData name="Poojitha Jayadevan" userId="S::poojitha.j@sonata-software.com::cf5319fc-0ad7-4490-82c9-00b9087f3f27" providerId="AD" clId="Web-{C8D10C86-EF3E-5037-55D2-F40412B6BF23}"/>
    <pc:docChg chg="modSld">
      <pc:chgData name="Poojitha Jayadevan" userId="S::poojitha.j@sonata-software.com::cf5319fc-0ad7-4490-82c9-00b9087f3f27" providerId="AD" clId="Web-{C8D10C86-EF3E-5037-55D2-F40412B6BF23}" dt="2025-06-26T10:26:49.756" v="3" actId="20577"/>
      <pc:docMkLst>
        <pc:docMk/>
      </pc:docMkLst>
      <pc:sldChg chg="modSp">
        <pc:chgData name="Poojitha Jayadevan" userId="S::poojitha.j@sonata-software.com::cf5319fc-0ad7-4490-82c9-00b9087f3f27" providerId="AD" clId="Web-{C8D10C86-EF3E-5037-55D2-F40412B6BF23}" dt="2025-06-26T10:26:49.756" v="3" actId="20577"/>
        <pc:sldMkLst>
          <pc:docMk/>
          <pc:sldMk cId="3013969633" sldId="262"/>
        </pc:sldMkLst>
        <pc:spChg chg="mod">
          <ac:chgData name="Poojitha Jayadevan" userId="S::poojitha.j@sonata-software.com::cf5319fc-0ad7-4490-82c9-00b9087f3f27" providerId="AD" clId="Web-{C8D10C86-EF3E-5037-55D2-F40412B6BF23}" dt="2025-06-26T10:26:49.756" v="3" actId="20577"/>
          <ac:spMkLst>
            <pc:docMk/>
            <pc:sldMk cId="3013969633" sldId="262"/>
            <ac:spMk id="27" creationId="{C83B5CE8-84AB-DA9F-9436-564D7355A278}"/>
          </ac:spMkLst>
        </pc:spChg>
      </pc:sldChg>
    </pc:docChg>
  </pc:docChgLst>
  <pc:docChgLst>
    <pc:chgData name="Poojitha Jayadevan" userId="S::poojitha.j@sonata-software.com::cf5319fc-0ad7-4490-82c9-00b9087f3f27" providerId="AD" clId="Web-{7C041F54-4687-55C5-0E16-AA3ED8D0E2E1}"/>
    <pc:docChg chg="modSld">
      <pc:chgData name="Poojitha Jayadevan" userId="S::poojitha.j@sonata-software.com::cf5319fc-0ad7-4490-82c9-00b9087f3f27" providerId="AD" clId="Web-{7C041F54-4687-55C5-0E16-AA3ED8D0E2E1}" dt="2025-07-08T09:06:17.975" v="7" actId="1076"/>
      <pc:docMkLst>
        <pc:docMk/>
      </pc:docMkLst>
      <pc:sldChg chg="delSp modSp">
        <pc:chgData name="Poojitha Jayadevan" userId="S::poojitha.j@sonata-software.com::cf5319fc-0ad7-4490-82c9-00b9087f3f27" providerId="AD" clId="Web-{7C041F54-4687-55C5-0E16-AA3ED8D0E2E1}" dt="2025-07-08T09:06:17.975" v="7" actId="1076"/>
        <pc:sldMkLst>
          <pc:docMk/>
          <pc:sldMk cId="3013969633" sldId="262"/>
        </pc:sldMkLst>
        <pc:spChg chg="mod">
          <ac:chgData name="Poojitha Jayadevan" userId="S::poojitha.j@sonata-software.com::cf5319fc-0ad7-4490-82c9-00b9087f3f27" providerId="AD" clId="Web-{7C041F54-4687-55C5-0E16-AA3ED8D0E2E1}" dt="2025-07-08T09:06:17.975" v="7" actId="1076"/>
          <ac:spMkLst>
            <pc:docMk/>
            <pc:sldMk cId="3013969633" sldId="262"/>
            <ac:spMk id="4" creationId="{E229E25B-83E5-F133-4B68-46932CC4844B}"/>
          </ac:spMkLst>
        </pc:spChg>
        <pc:spChg chg="del mod">
          <ac:chgData name="Poojitha Jayadevan" userId="S::poojitha.j@sonata-software.com::cf5319fc-0ad7-4490-82c9-00b9087f3f27" providerId="AD" clId="Web-{7C041F54-4687-55C5-0E16-AA3ED8D0E2E1}" dt="2025-07-08T09:06:12.959" v="6"/>
          <ac:spMkLst>
            <pc:docMk/>
            <pc:sldMk cId="3013969633" sldId="262"/>
            <ac:spMk id="59" creationId="{CFAC1CCD-F2AC-4C70-8527-74711EB02D2C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7/14/2025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7/14/2025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7/14/2025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7/14/2025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E229E25B-83E5-F133-4B68-46932CC4844B}"/>
              </a:ext>
            </a:extLst>
          </p:cNvPr>
          <p:cNvSpPr txBox="1"/>
          <p:nvPr/>
        </p:nvSpPr>
        <p:spPr>
          <a:xfrm>
            <a:off x="381445" y="1320952"/>
            <a:ext cx="10022395" cy="615553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r>
              <a:rPr lang="en-US" sz="1600" b="1" dirty="0">
                <a:solidFill>
                  <a:sysClr val="windowText" lastClr="000000"/>
                </a:solidFill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Customer overview</a:t>
            </a:r>
            <a:br>
              <a:rPr lang="en-US" sz="1600" dirty="0">
                <a:solidFill>
                  <a:sysClr val="windowText" lastClr="000000"/>
                </a:solidFill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</a:br>
            <a:r>
              <a:rPr lang="en-US" sz="1200" dirty="0">
                <a:solidFill>
                  <a:sysClr val="windowText" lastClr="000000"/>
                </a:solidFill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A dermatology physician services organization focused on forming partnerships by acquiring growth‑focused dermatology groups. It provides a single, integrated platform that lightens administrative load and reduces costs across every business function of a busy medical group. 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C83B5CE8-84AB-DA9F-9436-564D7355A278}"/>
              </a:ext>
            </a:extLst>
          </p:cNvPr>
          <p:cNvSpPr txBox="1"/>
          <p:nvPr/>
        </p:nvSpPr>
        <p:spPr>
          <a:xfrm>
            <a:off x="5241656" y="2422886"/>
            <a:ext cx="3673102" cy="2870016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</a:pPr>
            <a:r>
              <a:rPr lang="en-IN" sz="1600" b="1" dirty="0">
                <a:latin typeface="Segoe UI" panose="020B0502040204020203" pitchFamily="34" charset="0"/>
                <a:cs typeface="Segoe UI" panose="020B0502040204020203" pitchFamily="34" charset="0"/>
              </a:rPr>
              <a:t>Solutions</a:t>
            </a:r>
          </a:p>
          <a:p>
            <a:pPr marL="171450" indent="-171450">
              <a:buFont typeface="Arial"/>
              <a:buChar char="•"/>
            </a:pPr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Sonata leveraged its GenAI expertise to develop an intelligent automation solution tailored to the client’s operational challenges.</a:t>
            </a:r>
            <a:endParaRPr lang="en-US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171450" indent="-171450">
              <a:buFont typeface="Arial"/>
              <a:buChar char="•"/>
            </a:pPr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The solution includes a GenAI-powered transcription plugin that captures physician-patient conversations in real time.</a:t>
            </a:r>
            <a:endParaRPr lang="en-US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171450" indent="-171450">
              <a:buFont typeface="Arial"/>
              <a:buChar char="•"/>
            </a:pPr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Using Azure OpenAI, it structures transcriptions into standardized EHR sections like impressions, morphology and plans.</a:t>
            </a:r>
            <a:endParaRPr lang="en-US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171450" indent="-171450">
              <a:buFont typeface="Arial"/>
              <a:buChar char="•"/>
            </a:pPr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It automatically assigns medical codes (ICD, CPT, etc.) to ensure compliance with healthcare standards.</a:t>
            </a:r>
            <a:endParaRPr lang="en-US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171450" indent="-171450">
              <a:buFont typeface="Arial"/>
              <a:buChar char="•"/>
            </a:pPr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The solution reduces physicians’ administrative burden by streamlining documentation and coding. </a:t>
            </a:r>
            <a:endParaRPr lang="en-US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4AA6302-8E45-C322-43C9-8DBE34DAC47E}"/>
              </a:ext>
            </a:extLst>
          </p:cNvPr>
          <p:cNvSpPr txBox="1"/>
          <p:nvPr/>
        </p:nvSpPr>
        <p:spPr>
          <a:xfrm>
            <a:off x="9387194" y="2422886"/>
            <a:ext cx="2295726" cy="185435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</a:pPr>
            <a:r>
              <a:rPr lang="en-IN" sz="1600" b="1" dirty="0">
                <a:latin typeface="Segoe UI" panose="020B0502040204020203" pitchFamily="34" charset="0"/>
                <a:cs typeface="Segoe UI" panose="020B0502040204020203" pitchFamily="34" charset="0"/>
              </a:rPr>
              <a:t>Results</a:t>
            </a:r>
            <a:endParaRPr lang="en-US" dirty="0">
              <a:latin typeface="Segoe UI" panose="020B0502040204020203" pitchFamily="34" charset="0"/>
              <a:ea typeface="+mn-lt"/>
              <a:cs typeface="Segoe UI" panose="020B0502040204020203" pitchFamily="34" charset="0"/>
            </a:endParaRPr>
          </a:p>
          <a:p>
            <a:pPr marL="171450" indent="-171450">
              <a:buClr>
                <a:schemeClr val="tx2"/>
              </a:buClr>
              <a:buFont typeface="Arial"/>
              <a:buChar char="•"/>
            </a:pPr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20,000+ patient encounters managed monthly through Gen AI </a:t>
            </a:r>
          </a:p>
          <a:p>
            <a:pPr marL="171450" indent="-171450">
              <a:buClr>
                <a:schemeClr val="tx2"/>
              </a:buClr>
              <a:buFont typeface="Arial"/>
              <a:buChar char="•"/>
            </a:pPr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$350,000 annual savings in operational costs </a:t>
            </a:r>
          </a:p>
          <a:p>
            <a:pPr marL="171450" indent="-171450">
              <a:buClr>
                <a:schemeClr val="tx2"/>
              </a:buClr>
              <a:buFont typeface="Arial"/>
              <a:buChar char="•"/>
            </a:pPr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Decrease in hiring/training overheads for manual scribes </a:t>
            </a:r>
          </a:p>
        </p:txBody>
      </p:sp>
      <p:sp>
        <p:nvSpPr>
          <p:cNvPr id="118" name="TextBox 117">
            <a:extLst>
              <a:ext uri="{FF2B5EF4-FFF2-40B4-BE49-F238E27FC236}">
                <a16:creationId xmlns:a16="http://schemas.microsoft.com/office/drawing/2014/main" id="{5F72B420-E7AB-B156-89C1-C06DD119F52B}"/>
              </a:ext>
            </a:extLst>
          </p:cNvPr>
          <p:cNvSpPr txBox="1"/>
          <p:nvPr/>
        </p:nvSpPr>
        <p:spPr>
          <a:xfrm>
            <a:off x="291370" y="410102"/>
            <a:ext cx="10846799" cy="830997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r>
              <a:rPr lang="en-IN" sz="4800" b="1" dirty="0">
                <a:solidFill>
                  <a:srgbClr val="000000"/>
                </a:solidFill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Script to success</a:t>
            </a:r>
            <a:endParaRPr lang="en-US" b="1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cxnSp>
        <p:nvCxnSpPr>
          <p:cNvPr id="120" name="Straight Connector 119">
            <a:extLst>
              <a:ext uri="{FF2B5EF4-FFF2-40B4-BE49-F238E27FC236}">
                <a16:creationId xmlns:a16="http://schemas.microsoft.com/office/drawing/2014/main" id="{4CF4E5AC-B001-730F-634A-93A83F4E1AEC}"/>
              </a:ext>
            </a:extLst>
          </p:cNvPr>
          <p:cNvCxnSpPr>
            <a:cxnSpLocks/>
          </p:cNvCxnSpPr>
          <p:nvPr/>
        </p:nvCxnSpPr>
        <p:spPr>
          <a:xfrm>
            <a:off x="291371" y="2155842"/>
            <a:ext cx="11391548" cy="0"/>
          </a:xfrm>
          <a:prstGeom prst="line">
            <a:avLst/>
          </a:prstGeom>
          <a:ln w="6350">
            <a:solidFill>
              <a:srgbClr val="7030A0"/>
            </a:solidFill>
            <a:prstDash val="lgDash"/>
            <a:headEnd type="oval" w="med" len="med"/>
            <a:tailEnd type="oval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1" name="Straight Connector 120">
            <a:extLst>
              <a:ext uri="{FF2B5EF4-FFF2-40B4-BE49-F238E27FC236}">
                <a16:creationId xmlns:a16="http://schemas.microsoft.com/office/drawing/2014/main" id="{63C2C966-49F2-A8AA-2ECD-2D3DF58E8A92}"/>
              </a:ext>
            </a:extLst>
          </p:cNvPr>
          <p:cNvCxnSpPr>
            <a:cxnSpLocks/>
          </p:cNvCxnSpPr>
          <p:nvPr/>
        </p:nvCxnSpPr>
        <p:spPr>
          <a:xfrm flipV="1">
            <a:off x="9191962" y="2493828"/>
            <a:ext cx="0" cy="3065923"/>
          </a:xfrm>
          <a:prstGeom prst="line">
            <a:avLst/>
          </a:prstGeom>
          <a:ln w="6350">
            <a:solidFill>
              <a:srgbClr val="7030A0"/>
            </a:solidFill>
            <a:prstDash val="lgDash"/>
            <a:headEnd type="oval" w="med" len="med"/>
            <a:tailEnd type="oval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7" name="Straight Connector 166">
            <a:extLst>
              <a:ext uri="{FF2B5EF4-FFF2-40B4-BE49-F238E27FC236}">
                <a16:creationId xmlns:a16="http://schemas.microsoft.com/office/drawing/2014/main" id="{ECCCB4D0-1564-8467-1935-0C1071718870}"/>
              </a:ext>
            </a:extLst>
          </p:cNvPr>
          <p:cNvCxnSpPr>
            <a:cxnSpLocks/>
          </p:cNvCxnSpPr>
          <p:nvPr/>
        </p:nvCxnSpPr>
        <p:spPr>
          <a:xfrm flipV="1">
            <a:off x="5021718" y="2493828"/>
            <a:ext cx="0" cy="3065923"/>
          </a:xfrm>
          <a:prstGeom prst="line">
            <a:avLst/>
          </a:prstGeom>
          <a:ln w="6350">
            <a:solidFill>
              <a:srgbClr val="7030A0"/>
            </a:solidFill>
            <a:prstDash val="lgDash"/>
            <a:headEnd type="oval" w="med" len="med"/>
            <a:tailEnd type="oval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TextBox 16">
            <a:extLst>
              <a:ext uri="{FF2B5EF4-FFF2-40B4-BE49-F238E27FC236}">
                <a16:creationId xmlns:a16="http://schemas.microsoft.com/office/drawing/2014/main" id="{5C595C75-EBB1-6130-D6A6-715B64687B19}"/>
              </a:ext>
            </a:extLst>
          </p:cNvPr>
          <p:cNvSpPr txBox="1"/>
          <p:nvPr/>
        </p:nvSpPr>
        <p:spPr>
          <a:xfrm>
            <a:off x="390595" y="2422886"/>
            <a:ext cx="2118995" cy="266483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>
              <a:lnSpc>
                <a:spcPct val="115000"/>
              </a:lnSpc>
            </a:pPr>
            <a:r>
              <a:rPr lang="en-IN" sz="1600" b="1">
                <a:latin typeface="Segoe UI" panose="020B0502040204020203" pitchFamily="34" charset="0"/>
                <a:cs typeface="Segoe UI" panose="020B0502040204020203" pitchFamily="34" charset="0"/>
              </a:rPr>
              <a:t>The Pressure Points</a:t>
            </a:r>
          </a:p>
        </p:txBody>
      </p:sp>
      <p:sp>
        <p:nvSpPr>
          <p:cNvPr id="185" name="Oval 184">
            <a:extLst>
              <a:ext uri="{FF2B5EF4-FFF2-40B4-BE49-F238E27FC236}">
                <a16:creationId xmlns:a16="http://schemas.microsoft.com/office/drawing/2014/main" id="{410E212E-4EBB-9FFD-CB9E-8927D55208A2}"/>
              </a:ext>
            </a:extLst>
          </p:cNvPr>
          <p:cNvSpPr/>
          <p:nvPr/>
        </p:nvSpPr>
        <p:spPr>
          <a:xfrm>
            <a:off x="2812730" y="2769222"/>
            <a:ext cx="419695" cy="419695"/>
          </a:xfrm>
          <a:prstGeom prst="ellipse">
            <a:avLst/>
          </a:prstGeom>
          <a:noFill/>
          <a:ln>
            <a:gradFill>
              <a:gsLst>
                <a:gs pos="0">
                  <a:srgbClr val="7030A0"/>
                </a:gs>
                <a:gs pos="100000">
                  <a:srgbClr val="00B0F0"/>
                </a:gs>
              </a:gsLst>
              <a:lin ang="5400000" scaled="1"/>
            </a:gra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IN" sz="2000" b="1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2</a:t>
            </a:r>
            <a:endParaRPr lang="en-US">
              <a:solidFill>
                <a:schemeClr val="tx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00" name="TextBox 99">
            <a:extLst>
              <a:ext uri="{FF2B5EF4-FFF2-40B4-BE49-F238E27FC236}">
                <a16:creationId xmlns:a16="http://schemas.microsoft.com/office/drawing/2014/main" id="{4A023F7E-7E6C-63BA-06AA-A66A635F86CE}"/>
              </a:ext>
            </a:extLst>
          </p:cNvPr>
          <p:cNvSpPr txBox="1"/>
          <p:nvPr/>
        </p:nvSpPr>
        <p:spPr>
          <a:xfrm>
            <a:off x="387817" y="3268770"/>
            <a:ext cx="1997243" cy="553998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r>
              <a:rPr lang="en-US" sz="120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Heavy reliance on 50+ manual scribes with rising market rates </a:t>
            </a:r>
            <a:endParaRPr lang="en-US">
              <a:latin typeface="Segoe UI" panose="020B0502040204020203" pitchFamily="34" charset="0"/>
              <a:ea typeface="+mn-lt"/>
              <a:cs typeface="Segoe UI" panose="020B0502040204020203" pitchFamily="34" charset="0"/>
            </a:endParaRPr>
          </a:p>
        </p:txBody>
      </p:sp>
      <p:sp>
        <p:nvSpPr>
          <p:cNvPr id="103" name="TextBox 102">
            <a:extLst>
              <a:ext uri="{FF2B5EF4-FFF2-40B4-BE49-F238E27FC236}">
                <a16:creationId xmlns:a16="http://schemas.microsoft.com/office/drawing/2014/main" id="{B1585D3F-CD24-8285-5B48-7566894739AE}"/>
              </a:ext>
            </a:extLst>
          </p:cNvPr>
          <p:cNvSpPr txBox="1"/>
          <p:nvPr/>
        </p:nvSpPr>
        <p:spPr>
          <a:xfrm>
            <a:off x="2812730" y="3268770"/>
            <a:ext cx="1736554" cy="553998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r>
              <a:rPr lang="en-US" sz="120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Each scribe handling 25+ patient records daily at approximately $25/hour </a:t>
            </a:r>
            <a:endParaRPr lang="en-US">
              <a:latin typeface="Segoe UI" panose="020B0502040204020203" pitchFamily="34" charset="0"/>
              <a:ea typeface="+mn-lt"/>
              <a:cs typeface="Segoe UI" panose="020B0502040204020203" pitchFamily="34" charset="0"/>
            </a:endParaRPr>
          </a:p>
        </p:txBody>
      </p:sp>
      <p:sp>
        <p:nvSpPr>
          <p:cNvPr id="101" name="TextBox 100">
            <a:extLst>
              <a:ext uri="{FF2B5EF4-FFF2-40B4-BE49-F238E27FC236}">
                <a16:creationId xmlns:a16="http://schemas.microsoft.com/office/drawing/2014/main" id="{9101C7D4-1DF8-F8D2-CB03-AD4DD5E79C62}"/>
              </a:ext>
            </a:extLst>
          </p:cNvPr>
          <p:cNvSpPr txBox="1"/>
          <p:nvPr/>
        </p:nvSpPr>
        <p:spPr>
          <a:xfrm>
            <a:off x="387817" y="4583175"/>
            <a:ext cx="2145781" cy="369332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Extended 6-8 week hiring and training cycles for new scribes </a:t>
            </a:r>
            <a:endParaRPr lang="en-US" dirty="0">
              <a:latin typeface="Segoe UI" panose="020B0502040204020203" pitchFamily="34" charset="0"/>
              <a:ea typeface="+mn-lt"/>
              <a:cs typeface="Segoe UI" panose="020B0502040204020203" pitchFamily="34" charset="0"/>
            </a:endParaRPr>
          </a:p>
        </p:txBody>
      </p:sp>
      <p:sp>
        <p:nvSpPr>
          <p:cNvPr id="104" name="TextBox 103">
            <a:extLst>
              <a:ext uri="{FF2B5EF4-FFF2-40B4-BE49-F238E27FC236}">
                <a16:creationId xmlns:a16="http://schemas.microsoft.com/office/drawing/2014/main" id="{37B77DFB-D7D0-B5E6-2FC1-2468DDF9629C}"/>
              </a:ext>
            </a:extLst>
          </p:cNvPr>
          <p:cNvSpPr txBox="1"/>
          <p:nvPr/>
        </p:nvSpPr>
        <p:spPr>
          <a:xfrm>
            <a:off x="2812730" y="4583175"/>
            <a:ext cx="2036535" cy="369332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r>
              <a:rPr lang="en-US" sz="120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High administrative burden on operational resources</a:t>
            </a:r>
          </a:p>
        </p:txBody>
      </p:sp>
      <p:sp>
        <p:nvSpPr>
          <p:cNvPr id="188" name="Oval 187">
            <a:extLst>
              <a:ext uri="{FF2B5EF4-FFF2-40B4-BE49-F238E27FC236}">
                <a16:creationId xmlns:a16="http://schemas.microsoft.com/office/drawing/2014/main" id="{85BC572A-C1F6-681C-A59D-7FC886BA8173}"/>
              </a:ext>
            </a:extLst>
          </p:cNvPr>
          <p:cNvSpPr/>
          <p:nvPr/>
        </p:nvSpPr>
        <p:spPr>
          <a:xfrm>
            <a:off x="387817" y="4097964"/>
            <a:ext cx="419695" cy="419695"/>
          </a:xfrm>
          <a:prstGeom prst="ellipse">
            <a:avLst/>
          </a:prstGeom>
          <a:noFill/>
          <a:ln>
            <a:gradFill>
              <a:gsLst>
                <a:gs pos="0">
                  <a:srgbClr val="7030A0"/>
                </a:gs>
                <a:gs pos="100000">
                  <a:srgbClr val="00B0F0"/>
                </a:gs>
              </a:gsLst>
              <a:lin ang="5400000" scaled="1"/>
            </a:gra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IN" sz="2000" b="1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3</a:t>
            </a:r>
          </a:p>
        </p:txBody>
      </p:sp>
      <p:sp>
        <p:nvSpPr>
          <p:cNvPr id="189" name="Oval 188">
            <a:extLst>
              <a:ext uri="{FF2B5EF4-FFF2-40B4-BE49-F238E27FC236}">
                <a16:creationId xmlns:a16="http://schemas.microsoft.com/office/drawing/2014/main" id="{A5E4AA9F-80F9-D831-45AC-7791F8DABFEF}"/>
              </a:ext>
            </a:extLst>
          </p:cNvPr>
          <p:cNvSpPr/>
          <p:nvPr/>
        </p:nvSpPr>
        <p:spPr>
          <a:xfrm>
            <a:off x="387817" y="2769222"/>
            <a:ext cx="419695" cy="419695"/>
          </a:xfrm>
          <a:prstGeom prst="ellipse">
            <a:avLst/>
          </a:prstGeom>
          <a:noFill/>
          <a:ln>
            <a:gradFill>
              <a:gsLst>
                <a:gs pos="0">
                  <a:srgbClr val="7030A0"/>
                </a:gs>
                <a:gs pos="100000">
                  <a:srgbClr val="00B0F0"/>
                </a:gs>
              </a:gsLst>
              <a:lin ang="5400000" scaled="1"/>
            </a:gra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IN" sz="2000" b="1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1</a:t>
            </a:r>
          </a:p>
        </p:txBody>
      </p:sp>
      <p:sp>
        <p:nvSpPr>
          <p:cNvPr id="2" name="Oval 1">
            <a:extLst>
              <a:ext uri="{FF2B5EF4-FFF2-40B4-BE49-F238E27FC236}">
                <a16:creationId xmlns:a16="http://schemas.microsoft.com/office/drawing/2014/main" id="{C4AE0600-19D6-FBDA-B052-10DAA5910661}"/>
              </a:ext>
            </a:extLst>
          </p:cNvPr>
          <p:cNvSpPr/>
          <p:nvPr/>
        </p:nvSpPr>
        <p:spPr>
          <a:xfrm>
            <a:off x="2812730" y="4097964"/>
            <a:ext cx="419695" cy="419695"/>
          </a:xfrm>
          <a:prstGeom prst="ellipse">
            <a:avLst/>
          </a:prstGeom>
          <a:noFill/>
          <a:ln>
            <a:gradFill>
              <a:gsLst>
                <a:gs pos="0">
                  <a:srgbClr val="7030A0"/>
                </a:gs>
                <a:gs pos="100000">
                  <a:srgbClr val="00B0F0"/>
                </a:gs>
              </a:gsLst>
              <a:lin ang="5400000" scaled="1"/>
            </a:gra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IN" sz="2000" b="1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4</a:t>
            </a:r>
            <a:endParaRPr lang="en-US">
              <a:solidFill>
                <a:schemeClr val="tx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139696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0efdac34-9db6-427b-8ab8-479c40b5e3c8">
      <Terms xmlns="http://schemas.microsoft.com/office/infopath/2007/PartnerControls"/>
    </lcf76f155ced4ddcb4097134ff3c332f>
    <TaxCatchAll xmlns="b208fce4-3e29-477c-a989-e36b5cecf3bb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E1FBA3BF4E77A41AF443D635403B8B2" ma:contentTypeVersion="15" ma:contentTypeDescription="Create a new document." ma:contentTypeScope="" ma:versionID="41a8d25fc42bf2a24f3d13bae9652c08">
  <xsd:schema xmlns:xsd="http://www.w3.org/2001/XMLSchema" xmlns:xs="http://www.w3.org/2001/XMLSchema" xmlns:p="http://schemas.microsoft.com/office/2006/metadata/properties" xmlns:ns2="0efdac34-9db6-427b-8ab8-479c40b5e3c8" xmlns:ns3="b208fce4-3e29-477c-a989-e36b5cecf3bb" targetNamespace="http://schemas.microsoft.com/office/2006/metadata/properties" ma:root="true" ma:fieldsID="3b793fa45ac2d12e2420044b715fa9fb" ns2:_="" ns3:_="">
    <xsd:import namespace="0efdac34-9db6-427b-8ab8-479c40b5e3c8"/>
    <xsd:import namespace="b208fce4-3e29-477c-a989-e36b5cecf3b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3:SharedWithUsers" minOccurs="0"/>
                <xsd:element ref="ns3:SharedWithDetails" minOccurs="0"/>
                <xsd:element ref="ns2:MediaServiceBillingMetadata" minOccurs="0"/>
                <xsd:element ref="ns2:lcf76f155ced4ddcb4097134ff3c332f" minOccurs="0"/>
                <xsd:element ref="ns3:TaxCatchAll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efdac34-9db6-427b-8ab8-479c40b5e3c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MediaServiceBillingMetadata" ma:index="18" nillable="true" ma:displayName="MediaServiceBillingMetadata" ma:hidden="true" ma:internalName="MediaServiceBillingMetadata" ma:readOnly="true">
      <xsd:simpleType>
        <xsd:restriction base="dms:Note"/>
      </xsd:simpleType>
    </xsd:element>
    <xsd:element name="lcf76f155ced4ddcb4097134ff3c332f" ma:index="20" nillable="true" ma:taxonomy="true" ma:internalName="lcf76f155ced4ddcb4097134ff3c332f" ma:taxonomyFieldName="MediaServiceImageTags" ma:displayName="Image Tags" ma:readOnly="false" ma:fieldId="{5cf76f15-5ced-4ddc-b409-7134ff3c332f}" ma:taxonomyMulti="true" ma:sspId="1f0ce735-7fc1-4351-94dd-0d081112932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208fce4-3e29-477c-a989-e36b5cecf3bb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1" nillable="true" ma:displayName="Taxonomy Catch All Column" ma:hidden="true" ma:list="{e927106b-4ea5-4f83-8e20-b202c06a3b3c}" ma:internalName="TaxCatchAll" ma:showField="CatchAllData" ma:web="b208fce4-3e29-477c-a989-e36b5cecf3b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44BFF4C5-8BB6-495C-83AF-168AB832CC2D}">
  <ds:schemaRefs>
    <ds:schemaRef ds:uri="0efdac34-9db6-427b-8ab8-479c40b5e3c8"/>
    <ds:schemaRef ds:uri="b208fce4-3e29-477c-a989-e36b5cecf3bb"/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29B6344D-DAE5-41C1-ABB8-372B0F11BCEE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9396D8A-3715-4BF2-9449-67B28438CA67}">
  <ds:schemaRefs>
    <ds:schemaRef ds:uri="0efdac34-9db6-427b-8ab8-479c40b5e3c8"/>
    <ds:schemaRef ds:uri="b208fce4-3e29-477c-a989-e36b5cecf3bb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205</Words>
  <Application>Microsoft Office PowerPoint</Application>
  <PresentationFormat>Widescreen</PresentationFormat>
  <Paragraphs>21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Segoe UI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Anirudha R</cp:lastModifiedBy>
  <cp:revision>7</cp:revision>
  <dcterms:created xsi:type="dcterms:W3CDTF">2025-06-26T10:24:16Z</dcterms:created>
  <dcterms:modified xsi:type="dcterms:W3CDTF">2025-07-14T09:29:49Z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0x010100FE1FBA3BF4E77A41AF443D635403B8B2</vt:lpwstr>
  </property>
  <property fmtid="{D5CDD505-2E9C-101B-9397-08002B2CF9AE}" pid="3" name="MediaServiceImageTags">
    <vt:lpwstr/>
  </property>
</Properties>
</file>